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7" r:id="rId2"/>
  </p:sldMasterIdLst>
  <p:notesMasterIdLst>
    <p:notesMasterId r:id="rId45"/>
  </p:notesMasterIdLst>
  <p:handoutMasterIdLst>
    <p:handoutMasterId r:id="rId46"/>
  </p:handoutMasterIdLst>
  <p:sldIdLst>
    <p:sldId id="357" r:id="rId3"/>
    <p:sldId id="359" r:id="rId4"/>
    <p:sldId id="365" r:id="rId5"/>
    <p:sldId id="274" r:id="rId6"/>
    <p:sldId id="304" r:id="rId7"/>
    <p:sldId id="370" r:id="rId8"/>
    <p:sldId id="371" r:id="rId9"/>
    <p:sldId id="372" r:id="rId10"/>
    <p:sldId id="305" r:id="rId11"/>
    <p:sldId id="366" r:id="rId12"/>
    <p:sldId id="373" r:id="rId13"/>
    <p:sldId id="306" r:id="rId14"/>
    <p:sldId id="307" r:id="rId15"/>
    <p:sldId id="374" r:id="rId16"/>
    <p:sldId id="364" r:id="rId17"/>
    <p:sldId id="375" r:id="rId18"/>
    <p:sldId id="308" r:id="rId19"/>
    <p:sldId id="322" r:id="rId20"/>
    <p:sldId id="376" r:id="rId21"/>
    <p:sldId id="327" r:id="rId22"/>
    <p:sldId id="379" r:id="rId23"/>
    <p:sldId id="328" r:id="rId24"/>
    <p:sldId id="382" r:id="rId25"/>
    <p:sldId id="361" r:id="rId26"/>
    <p:sldId id="362" r:id="rId27"/>
    <p:sldId id="363" r:id="rId28"/>
    <p:sldId id="377" r:id="rId29"/>
    <p:sldId id="378" r:id="rId30"/>
    <p:sldId id="310" r:id="rId31"/>
    <p:sldId id="324" r:id="rId32"/>
    <p:sldId id="325" r:id="rId33"/>
    <p:sldId id="380" r:id="rId34"/>
    <p:sldId id="323" r:id="rId35"/>
    <p:sldId id="381" r:id="rId36"/>
    <p:sldId id="319" r:id="rId37"/>
    <p:sldId id="321" r:id="rId38"/>
    <p:sldId id="320" r:id="rId39"/>
    <p:sldId id="275" r:id="rId40"/>
    <p:sldId id="331" r:id="rId41"/>
    <p:sldId id="336" r:id="rId42"/>
    <p:sldId id="335" r:id="rId43"/>
    <p:sldId id="276" r:id="rId44"/>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D3D3"/>
    <a:srgbClr val="E0E0E0"/>
    <a:srgbClr val="EAEAEA"/>
    <a:srgbClr val="DDDDDD"/>
    <a:srgbClr val="C0C0C0"/>
    <a:srgbClr val="33CCCC"/>
    <a:srgbClr val="FFFFFF"/>
    <a:srgbClr val="BFC1E2"/>
    <a:srgbClr val="0000FF"/>
    <a:srgbClr val="FF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35" autoAdjust="0"/>
    <p:restoredTop sz="94180" autoAdjust="0"/>
  </p:normalViewPr>
  <p:slideViewPr>
    <p:cSldViewPr>
      <p:cViewPr>
        <p:scale>
          <a:sx n="70" d="100"/>
          <a:sy n="70" d="100"/>
        </p:scale>
        <p:origin x="-510"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2150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150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150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99F0709-4C35-4860-9A27-307BA4130868}" type="slidenum">
              <a:rPr lang="en-US" altLang="en-US"/>
              <a:pPr>
                <a:defRPr/>
              </a:pPr>
              <a:t>‹#›</a:t>
            </a:fld>
            <a:endParaRPr lang="en-US" altLang="en-US"/>
          </a:p>
        </p:txBody>
      </p:sp>
    </p:spTree>
    <p:extLst>
      <p:ext uri="{BB962C8B-B14F-4D97-AF65-F5344CB8AC3E}">
        <p14:creationId xmlns:p14="http://schemas.microsoft.com/office/powerpoint/2010/main" xmlns="" val="3727546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204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946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4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4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04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DA785524-BD3B-467A-A531-C6244234E39E}" type="slidenum">
              <a:rPr lang="en-US" altLang="en-US"/>
              <a:pPr>
                <a:defRPr/>
              </a:pPr>
              <a:t>‹#›</a:t>
            </a:fld>
            <a:endParaRPr lang="en-US" altLang="en-US"/>
          </a:p>
        </p:txBody>
      </p:sp>
    </p:spTree>
    <p:extLst>
      <p:ext uri="{BB962C8B-B14F-4D97-AF65-F5344CB8AC3E}">
        <p14:creationId xmlns:p14="http://schemas.microsoft.com/office/powerpoint/2010/main" xmlns="" val="31380362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Tree>
    <p:extLst>
      <p:ext uri="{BB962C8B-B14F-4D97-AF65-F5344CB8AC3E}">
        <p14:creationId xmlns:p14="http://schemas.microsoft.com/office/powerpoint/2010/main" xmlns="" val="3925862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A785524-BD3B-467A-A531-C6244234E39E}" type="slidenum">
              <a:rPr lang="en-US" altLang="en-US" smtClean="0"/>
              <a:pPr>
                <a:defRPr/>
              </a:pPr>
              <a:t>13</a:t>
            </a:fld>
            <a:endParaRPr lang="en-US" altLang="en-US"/>
          </a:p>
        </p:txBody>
      </p:sp>
    </p:spTree>
    <p:extLst>
      <p:ext uri="{BB962C8B-B14F-4D97-AF65-F5344CB8AC3E}">
        <p14:creationId xmlns:p14="http://schemas.microsoft.com/office/powerpoint/2010/main" xmlns="" val="4042179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Text Box 1"/>
          <p:cNvSpPr txBox="1">
            <a:spLocks noChangeArrowheads="1"/>
          </p:cNvSpPr>
          <p:nvPr/>
        </p:nvSpPr>
        <p:spPr bwMode="auto">
          <a:xfrm>
            <a:off x="1587500" y="1006475"/>
            <a:ext cx="4595813" cy="34480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8675" name="Rectangle 2"/>
          <p:cNvSpPr txBox="1">
            <a:spLocks noGrp="1" noChangeArrowheads="1"/>
          </p:cNvSpPr>
          <p:nvPr>
            <p:ph type="body"/>
          </p:nvPr>
        </p:nvSpPr>
        <p:spPr>
          <a:xfrm>
            <a:off x="1185863" y="4787900"/>
            <a:ext cx="5407025" cy="38258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ltLang="en-US" smtClean="0">
              <a:latin typeface="Arial" panose="020B0604020202020204" pitchFamily="34" charset="0"/>
            </a:endParaRPr>
          </a:p>
        </p:txBody>
      </p:sp>
    </p:spTree>
    <p:extLst>
      <p:ext uri="{BB962C8B-B14F-4D97-AF65-F5344CB8AC3E}">
        <p14:creationId xmlns:p14="http://schemas.microsoft.com/office/powerpoint/2010/main" xmlns="" val="1160036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xfrm>
            <a:off x="381000" y="685800"/>
            <a:ext cx="6096000" cy="3429000"/>
          </a:xfrm>
          <a:ln/>
        </p:spPr>
      </p:sp>
      <p:sp>
        <p:nvSpPr>
          <p:cNvPr id="3277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sr-Latn-CS" altLang="en-US" smtClean="0">
              <a:latin typeface="Arial" panose="020B0604020202020204" pitchFamily="34" charset="0"/>
            </a:endParaRP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2386882-72BD-41F9-99D3-3C034E9DFBDB}" type="slidenum">
              <a:rPr lang="en-US" altLang="en-US" smtClean="0"/>
              <a:pPr/>
              <a:t>20</a:t>
            </a:fld>
            <a:endParaRPr lang="en-US" altLang="en-US" smtClean="0"/>
          </a:p>
        </p:txBody>
      </p:sp>
    </p:spTree>
    <p:extLst>
      <p:ext uri="{BB962C8B-B14F-4D97-AF65-F5344CB8AC3E}">
        <p14:creationId xmlns:p14="http://schemas.microsoft.com/office/powerpoint/2010/main" xmlns="" val="2696651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A785524-BD3B-467A-A531-C6244234E39E}" type="slidenum">
              <a:rPr lang="en-US" altLang="en-US" smtClean="0"/>
              <a:pPr>
                <a:defRPr/>
              </a:pPr>
              <a:t>33</a:t>
            </a:fld>
            <a:endParaRPr lang="en-US" altLang="en-US"/>
          </a:p>
        </p:txBody>
      </p:sp>
    </p:spTree>
    <p:extLst>
      <p:ext uri="{BB962C8B-B14F-4D97-AF65-F5344CB8AC3E}">
        <p14:creationId xmlns:p14="http://schemas.microsoft.com/office/powerpoint/2010/main" xmlns="" val="3120507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xfrm>
            <a:off x="381000" y="685800"/>
            <a:ext cx="6096000" cy="3429000"/>
          </a:xfrm>
          <a:ln/>
        </p:spPr>
      </p:sp>
      <p:sp>
        <p:nvSpPr>
          <p:cNvPr id="4198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sr-Latn-CS" altLang="en-US" smtClean="0">
              <a:latin typeface="Arial" panose="020B0604020202020204" pitchFamily="34" charset="0"/>
            </a:endParaRP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554104-380D-4446-B9B1-1C527CF2EBC3}" type="slidenum">
              <a:rPr lang="en-US" altLang="en-US" smtClean="0"/>
              <a:pPr/>
              <a:t>36</a:t>
            </a:fld>
            <a:endParaRPr lang="en-US" altLang="en-US" smtClean="0"/>
          </a:p>
        </p:txBody>
      </p:sp>
    </p:spTree>
    <p:extLst>
      <p:ext uri="{BB962C8B-B14F-4D97-AF65-F5344CB8AC3E}">
        <p14:creationId xmlns:p14="http://schemas.microsoft.com/office/powerpoint/2010/main" xmlns="" val="1023981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1"/>
            <a:ext cx="12192000" cy="6856413"/>
            <a:chOff x="0" y="0"/>
            <a:chExt cx="5760" cy="4319"/>
          </a:xfrm>
        </p:grpSpPr>
        <p:sp>
          <p:nvSpPr>
            <p:cNvPr id="5"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6"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7"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8" name="Freeform 6"/>
            <p:cNvSpPr>
              <a:spLocks/>
            </p:cNvSpPr>
            <p:nvPr/>
          </p:nvSpPr>
          <p:spPr bwMode="hidden">
            <a:xfrm>
              <a:off x="4038" y="3577"/>
              <a:ext cx="1720" cy="65"/>
            </a:xfrm>
            <a:custGeom>
              <a:avLst/>
              <a:gdLst>
                <a:gd name="T0" fmla="*/ 1722 w 1722"/>
                <a:gd name="T1" fmla="*/ 66 h 66"/>
                <a:gd name="T2" fmla="*/ 1722 w 1722"/>
                <a:gd name="T3" fmla="*/ 60 h 66"/>
                <a:gd name="T4" fmla="*/ 0 w 1722"/>
                <a:gd name="T5" fmla="*/ 0 h 66"/>
                <a:gd name="T6" fmla="*/ 0 w 1722"/>
                <a:gd name="T7" fmla="*/ 48 h 66"/>
                <a:gd name="T8" fmla="*/ 1722 w 1722"/>
                <a:gd name="T9" fmla="*/ 66 h 66"/>
                <a:gd name="T10" fmla="*/ 1722 w 1722"/>
                <a:gd name="T11" fmla="*/ 6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9"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eaLnBrk="1" hangingPunct="1">
                <a:defRPr/>
              </a:pPr>
              <a:endParaRPr lang="en-US">
                <a:latin typeface="Arial" charset="0"/>
              </a:endParaRPr>
            </a:p>
          </p:txBody>
        </p:sp>
        <p:sp>
          <p:nvSpPr>
            <p:cNvPr id="10" name="Freeform 8"/>
            <p:cNvSpPr>
              <a:spLocks/>
            </p:cNvSpPr>
            <p:nvPr/>
          </p:nvSpPr>
          <p:spPr bwMode="hidden">
            <a:xfrm>
              <a:off x="4784" y="3702"/>
              <a:ext cx="974" cy="101"/>
            </a:xfrm>
            <a:custGeom>
              <a:avLst/>
              <a:gdLst>
                <a:gd name="T0" fmla="*/ 975 w 975"/>
                <a:gd name="T1" fmla="*/ 48 h 101"/>
                <a:gd name="T2" fmla="*/ 975 w 975"/>
                <a:gd name="T3" fmla="*/ 0 h 101"/>
                <a:gd name="T4" fmla="*/ 0 w 975"/>
                <a:gd name="T5" fmla="*/ 24 h 101"/>
                <a:gd name="T6" fmla="*/ 0 w 975"/>
                <a:gd name="T7" fmla="*/ 101 h 101"/>
                <a:gd name="T8" fmla="*/ 975 w 975"/>
                <a:gd name="T9" fmla="*/ 48 h 101"/>
                <a:gd name="T10" fmla="*/ 975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11" name="Freeform 9"/>
            <p:cNvSpPr>
              <a:spLocks/>
            </p:cNvSpPr>
            <p:nvPr/>
          </p:nvSpPr>
          <p:spPr bwMode="hidden">
            <a:xfrm>
              <a:off x="3619" y="3815"/>
              <a:ext cx="2139" cy="198"/>
            </a:xfrm>
            <a:custGeom>
              <a:avLst/>
              <a:gdLst>
                <a:gd name="T0" fmla="*/ 2141 w 2141"/>
                <a:gd name="T1" fmla="*/ 0 h 198"/>
                <a:gd name="T2" fmla="*/ 0 w 2141"/>
                <a:gd name="T3" fmla="*/ 156 h 198"/>
                <a:gd name="T4" fmla="*/ 0 w 2141"/>
                <a:gd name="T5" fmla="*/ 198 h 198"/>
                <a:gd name="T6" fmla="*/ 2141 w 2141"/>
                <a:gd name="T7" fmla="*/ 0 h 198"/>
                <a:gd name="T8" fmla="*/ 2141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12"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13" name="Freeform 11"/>
            <p:cNvSpPr>
              <a:spLocks/>
            </p:cNvSpPr>
            <p:nvPr/>
          </p:nvSpPr>
          <p:spPr bwMode="hidden">
            <a:xfrm>
              <a:off x="2097" y="4043"/>
              <a:ext cx="2514" cy="276"/>
            </a:xfrm>
            <a:custGeom>
              <a:avLst/>
              <a:gdLst>
                <a:gd name="T0" fmla="*/ 2182 w 2517"/>
                <a:gd name="T1" fmla="*/ 276 h 276"/>
                <a:gd name="T2" fmla="*/ 2517 w 2517"/>
                <a:gd name="T3" fmla="*/ 204 h 276"/>
                <a:gd name="T4" fmla="*/ 2260 w 2517"/>
                <a:gd name="T5" fmla="*/ 0 h 276"/>
                <a:gd name="T6" fmla="*/ 0 w 2517"/>
                <a:gd name="T7" fmla="*/ 276 h 276"/>
                <a:gd name="T8" fmla="*/ 2182 w 2517"/>
                <a:gd name="T9" fmla="*/ 276 h 276"/>
                <a:gd name="T10" fmla="*/ 2182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14"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eaLnBrk="1" hangingPunct="1">
                <a:defRPr/>
              </a:pPr>
              <a:endParaRPr lang="en-US">
                <a:latin typeface="Arial" charset="0"/>
              </a:endParaRPr>
            </a:p>
          </p:txBody>
        </p:sp>
        <p:sp>
          <p:nvSpPr>
            <p:cNvPr id="15" name="Freeform 13"/>
            <p:cNvSpPr>
              <a:spLocks/>
            </p:cNvSpPr>
            <p:nvPr/>
          </p:nvSpPr>
          <p:spPr bwMode="hidden">
            <a:xfrm>
              <a:off x="5030" y="3151"/>
              <a:ext cx="728" cy="240"/>
            </a:xfrm>
            <a:custGeom>
              <a:avLst/>
              <a:gdLst>
                <a:gd name="T0" fmla="*/ 729 w 729"/>
                <a:gd name="T1" fmla="*/ 240 h 240"/>
                <a:gd name="T2" fmla="*/ 0 w 729"/>
                <a:gd name="T3" fmla="*/ 0 h 240"/>
                <a:gd name="T4" fmla="*/ 0 w 729"/>
                <a:gd name="T5" fmla="*/ 6 h 240"/>
                <a:gd name="T6" fmla="*/ 729 w 729"/>
                <a:gd name="T7" fmla="*/ 240 h 240"/>
                <a:gd name="T8" fmla="*/ 729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16"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17" name="Freeform 15"/>
            <p:cNvSpPr>
              <a:spLocks/>
            </p:cNvSpPr>
            <p:nvPr/>
          </p:nvSpPr>
          <p:spPr bwMode="hidden">
            <a:xfrm>
              <a:off x="5030" y="3049"/>
              <a:ext cx="728" cy="318"/>
            </a:xfrm>
            <a:custGeom>
              <a:avLst/>
              <a:gdLst>
                <a:gd name="T0" fmla="*/ 729 w 729"/>
                <a:gd name="T1" fmla="*/ 318 h 318"/>
                <a:gd name="T2" fmla="*/ 729 w 729"/>
                <a:gd name="T3" fmla="*/ 312 h 318"/>
                <a:gd name="T4" fmla="*/ 0 w 729"/>
                <a:gd name="T5" fmla="*/ 0 h 318"/>
                <a:gd name="T6" fmla="*/ 0 w 729"/>
                <a:gd name="T7" fmla="*/ 54 h 318"/>
                <a:gd name="T8" fmla="*/ 729 w 729"/>
                <a:gd name="T9" fmla="*/ 318 h 318"/>
                <a:gd name="T10" fmla="*/ 729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18"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19"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20"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eaLnBrk="1" hangingPunct="1">
                <a:defRPr/>
              </a:pPr>
              <a:endParaRPr lang="en-US">
                <a:latin typeface="Arial" charset="0"/>
              </a:endParaRPr>
            </a:p>
          </p:txBody>
        </p:sp>
        <p:sp>
          <p:nvSpPr>
            <p:cNvPr id="21"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22"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23"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24"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25"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eaLnBrk="1" hangingPunct="1">
                <a:defRPr/>
              </a:pPr>
              <a:endParaRPr lang="en-US">
                <a:latin typeface="Arial" charset="0"/>
              </a:endParaRPr>
            </a:p>
          </p:txBody>
        </p:sp>
        <p:sp>
          <p:nvSpPr>
            <p:cNvPr id="26"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eaLnBrk="1" hangingPunct="1">
                <a:defRPr/>
              </a:pPr>
              <a:endParaRPr lang="en-US">
                <a:latin typeface="Arial" charset="0"/>
              </a:endParaRPr>
            </a:p>
          </p:txBody>
        </p:sp>
        <p:sp>
          <p:nvSpPr>
            <p:cNvPr id="27"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28"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29"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30" name="Freeform 28"/>
            <p:cNvSpPr>
              <a:spLocks/>
            </p:cNvSpPr>
            <p:nvPr/>
          </p:nvSpPr>
          <p:spPr bwMode="hidden">
            <a:xfrm>
              <a:off x="5698" y="653"/>
              <a:ext cx="60" cy="311"/>
            </a:xfrm>
            <a:custGeom>
              <a:avLst/>
              <a:gdLst>
                <a:gd name="T0" fmla="*/ 0 w 60"/>
                <a:gd name="T1" fmla="*/ 144 h 312"/>
                <a:gd name="T2" fmla="*/ 60 w 60"/>
                <a:gd name="T3" fmla="*/ 312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31"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2"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33"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4"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35"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6"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7"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38"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9"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0"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grpSp>
          <p:nvGrpSpPr>
            <p:cNvPr id="41" name="Group 39"/>
            <p:cNvGrpSpPr>
              <a:grpSpLocks/>
            </p:cNvGrpSpPr>
            <p:nvPr userDrawn="1"/>
          </p:nvGrpSpPr>
          <p:grpSpPr bwMode="auto">
            <a:xfrm>
              <a:off x="0" y="1632"/>
              <a:ext cx="5758" cy="1858"/>
              <a:chOff x="0" y="1632"/>
              <a:chExt cx="5758" cy="1858"/>
            </a:xfrm>
          </p:grpSpPr>
          <p:sp>
            <p:nvSpPr>
              <p:cNvPr id="42"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43"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eaLnBrk="1" hangingPunct="1">
                  <a:defRPr/>
                </a:pPr>
                <a:endParaRPr lang="en-US">
                  <a:latin typeface="Arial" charset="0"/>
                </a:endParaRPr>
              </a:p>
            </p:txBody>
          </p:sp>
        </p:grpSp>
      </p:grpSp>
      <p:sp>
        <p:nvSpPr>
          <p:cNvPr id="5162" name="Rectangle 42"/>
          <p:cNvSpPr>
            <a:spLocks noGrp="1" noChangeArrowheads="1"/>
          </p:cNvSpPr>
          <p:nvPr>
            <p:ph type="ctrTitle" sz="quarter"/>
          </p:nvPr>
        </p:nvSpPr>
        <p:spPr>
          <a:xfrm>
            <a:off x="609600" y="1600200"/>
            <a:ext cx="10972800" cy="1828800"/>
          </a:xfrm>
        </p:spPr>
        <p:txBody>
          <a:bodyPr/>
          <a:lstStyle>
            <a:lvl1pPr>
              <a:defRPr sz="4800"/>
            </a:lvl1pPr>
          </a:lstStyle>
          <a:p>
            <a:r>
              <a:rPr lang="en-US"/>
              <a:t>Click to edit Master title style</a:t>
            </a:r>
          </a:p>
        </p:txBody>
      </p:sp>
      <p:sp>
        <p:nvSpPr>
          <p:cNvPr id="5163" name="Rectangle 43"/>
          <p:cNvSpPr>
            <a:spLocks noGrp="1" noChangeArrowheads="1"/>
          </p:cNvSpPr>
          <p:nvPr>
            <p:ph type="subTitle" sz="quarter" idx="1"/>
          </p:nvPr>
        </p:nvSpPr>
        <p:spPr>
          <a:xfrm>
            <a:off x="1828800" y="3886200"/>
            <a:ext cx="8534400" cy="1752600"/>
          </a:xfrm>
        </p:spPr>
        <p:txBody>
          <a:bodyPr/>
          <a:lstStyle>
            <a:lvl1pPr marL="0" indent="0" algn="ctr">
              <a:buFont typeface="Wingdings" pitchFamily="2" charset="2"/>
              <a:buNone/>
              <a:defRPr sz="3600"/>
            </a:lvl1pPr>
          </a:lstStyle>
          <a:p>
            <a:r>
              <a:rPr lang="en-US"/>
              <a:t>Click to edit Master subtitle style</a:t>
            </a:r>
          </a:p>
        </p:txBody>
      </p:sp>
      <p:sp>
        <p:nvSpPr>
          <p:cNvPr id="44" name="Rectangle 44"/>
          <p:cNvSpPr>
            <a:spLocks noGrp="1" noChangeArrowheads="1"/>
          </p:cNvSpPr>
          <p:nvPr>
            <p:ph type="dt" sz="quarter" idx="10"/>
          </p:nvPr>
        </p:nvSpPr>
        <p:spPr/>
        <p:txBody>
          <a:bodyPr/>
          <a:lstStyle>
            <a:lvl1pPr>
              <a:defRPr/>
            </a:lvl1pPr>
          </a:lstStyle>
          <a:p>
            <a:pPr>
              <a:defRPr/>
            </a:pPr>
            <a:endParaRPr lang="en-US"/>
          </a:p>
        </p:txBody>
      </p:sp>
      <p:sp>
        <p:nvSpPr>
          <p:cNvPr id="45" name="Rectangle 45"/>
          <p:cNvSpPr>
            <a:spLocks noGrp="1" noChangeArrowheads="1"/>
          </p:cNvSpPr>
          <p:nvPr>
            <p:ph type="ftr" sz="quarter" idx="11"/>
          </p:nvPr>
        </p:nvSpPr>
        <p:spPr/>
        <p:txBody>
          <a:bodyPr/>
          <a:lstStyle>
            <a:lvl1pPr>
              <a:defRPr/>
            </a:lvl1pPr>
          </a:lstStyle>
          <a:p>
            <a:pPr>
              <a:defRPr/>
            </a:pPr>
            <a:endParaRPr lang="en-US"/>
          </a:p>
        </p:txBody>
      </p:sp>
      <p:sp>
        <p:nvSpPr>
          <p:cNvPr id="46" name="Rectangle 46"/>
          <p:cNvSpPr>
            <a:spLocks noGrp="1" noChangeArrowheads="1"/>
          </p:cNvSpPr>
          <p:nvPr>
            <p:ph type="sldNum" sz="quarter" idx="12"/>
          </p:nvPr>
        </p:nvSpPr>
        <p:spPr/>
        <p:txBody>
          <a:bodyPr/>
          <a:lstStyle>
            <a:lvl1pPr>
              <a:defRPr/>
            </a:lvl1pPr>
          </a:lstStyle>
          <a:p>
            <a:pPr>
              <a:defRPr/>
            </a:pPr>
            <a:fld id="{3587B5FA-76F3-4EBF-A52B-D5801DC0CB08}" type="slidenum">
              <a:rPr lang="en-US" altLang="en-US"/>
              <a:pPr>
                <a:defRPr/>
              </a:pPr>
              <a:t>‹#›</a:t>
            </a:fld>
            <a:endParaRPr lang="en-US" altLang="en-US"/>
          </a:p>
        </p:txBody>
      </p:sp>
    </p:spTree>
    <p:extLst>
      <p:ext uri="{BB962C8B-B14F-4D97-AF65-F5344CB8AC3E}">
        <p14:creationId xmlns:p14="http://schemas.microsoft.com/office/powerpoint/2010/main" xmlns="" val="647475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CB961B1F-8FE5-417A-B6BD-08F0D87C8475}" type="slidenum">
              <a:rPr lang="en-US" altLang="en-US"/>
              <a:pPr>
                <a:defRPr/>
              </a:pPr>
              <a:t>‹#›</a:t>
            </a:fld>
            <a:endParaRPr lang="en-US" altLang="en-US"/>
          </a:p>
        </p:txBody>
      </p:sp>
    </p:spTree>
    <p:extLst>
      <p:ext uri="{BB962C8B-B14F-4D97-AF65-F5344CB8AC3E}">
        <p14:creationId xmlns:p14="http://schemas.microsoft.com/office/powerpoint/2010/main" xmlns="" val="121171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7813"/>
            <a:ext cx="27432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7813"/>
            <a:ext cx="80264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C8AD7620-36A7-4A28-A6C6-324308A3244C}" type="slidenum">
              <a:rPr lang="en-US" altLang="en-US"/>
              <a:pPr>
                <a:defRPr/>
              </a:pPr>
              <a:t>‹#›</a:t>
            </a:fld>
            <a:endParaRPr lang="en-US" altLang="en-US"/>
          </a:p>
        </p:txBody>
      </p:sp>
    </p:spTree>
    <p:extLst>
      <p:ext uri="{BB962C8B-B14F-4D97-AF65-F5344CB8AC3E}">
        <p14:creationId xmlns:p14="http://schemas.microsoft.com/office/powerpoint/2010/main" xmlns="" val="1853968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1206500" y="3648076"/>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5" name="Rectangle 4"/>
          <p:cNvSpPr/>
          <p:nvPr/>
        </p:nvSpPr>
        <p:spPr>
          <a:xfrm>
            <a:off x="1219200" y="5048250"/>
            <a:ext cx="97536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6" name="Rectangle 5"/>
          <p:cNvSpPr/>
          <p:nvPr/>
        </p:nvSpPr>
        <p:spPr>
          <a:xfrm>
            <a:off x="1206500" y="3648076"/>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7" name="Rectangle 6"/>
          <p:cNvSpPr/>
          <p:nvPr/>
        </p:nvSpPr>
        <p:spPr>
          <a:xfrm>
            <a:off x="1219200" y="5048250"/>
            <a:ext cx="3048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8" name="Title 7"/>
          <p:cNvSpPr>
            <a:spLocks noGrp="1"/>
          </p:cNvSpPr>
          <p:nvPr>
            <p:ph type="ctrTitle"/>
          </p:nvPr>
        </p:nvSpPr>
        <p:spPr>
          <a:xfrm>
            <a:off x="1625600" y="3886200"/>
            <a:ext cx="9144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625600" y="5124450"/>
            <a:ext cx="9144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0" name="Date Placeholder 27"/>
          <p:cNvSpPr>
            <a:spLocks noGrp="1"/>
          </p:cNvSpPr>
          <p:nvPr>
            <p:ph type="dt" sz="half" idx="10"/>
          </p:nvPr>
        </p:nvSpPr>
        <p:spPr>
          <a:xfrm>
            <a:off x="8534400" y="6354763"/>
            <a:ext cx="3048000" cy="366712"/>
          </a:xfrm>
        </p:spPr>
        <p:txBody>
          <a:bodyPr/>
          <a:lstStyle>
            <a:lvl1pPr>
              <a:defRPr sz="1400"/>
            </a:lvl1pPr>
          </a:lstStyle>
          <a:p>
            <a:pPr>
              <a:defRPr/>
            </a:pPr>
            <a:fld id="{2AB50476-D18F-4ABC-ADC5-D577405C2059}" type="datetimeFigureOut">
              <a:rPr lang="sr-Latn-CS"/>
              <a:pPr>
                <a:defRPr/>
              </a:pPr>
              <a:t>2.9.2023.</a:t>
            </a:fld>
            <a:endParaRPr lang="sr-Latn-CS"/>
          </a:p>
        </p:txBody>
      </p:sp>
      <p:sp>
        <p:nvSpPr>
          <p:cNvPr id="11" name="Footer Placeholder 16"/>
          <p:cNvSpPr>
            <a:spLocks noGrp="1"/>
          </p:cNvSpPr>
          <p:nvPr>
            <p:ph type="ftr" sz="quarter" idx="11"/>
          </p:nvPr>
        </p:nvSpPr>
        <p:spPr>
          <a:xfrm>
            <a:off x="3865033" y="6354763"/>
            <a:ext cx="4633384" cy="366712"/>
          </a:xfrm>
        </p:spPr>
        <p:txBody>
          <a:bodyPr/>
          <a:lstStyle>
            <a:lvl1pPr>
              <a:defRPr/>
            </a:lvl1pPr>
          </a:lstStyle>
          <a:p>
            <a:pPr>
              <a:defRPr/>
            </a:pPr>
            <a:endParaRPr lang="sr-Latn-CS"/>
          </a:p>
        </p:txBody>
      </p:sp>
      <p:sp>
        <p:nvSpPr>
          <p:cNvPr id="12" name="Slide Number Placeholder 28"/>
          <p:cNvSpPr>
            <a:spLocks noGrp="1"/>
          </p:cNvSpPr>
          <p:nvPr>
            <p:ph type="sldNum" sz="quarter" idx="12"/>
          </p:nvPr>
        </p:nvSpPr>
        <p:spPr>
          <a:xfrm>
            <a:off x="1621367" y="6354763"/>
            <a:ext cx="1625600" cy="366712"/>
          </a:xfrm>
        </p:spPr>
        <p:txBody>
          <a:bodyPr/>
          <a:lstStyle>
            <a:lvl1pPr>
              <a:defRPr>
                <a:cs typeface="+mn-cs"/>
              </a:defRPr>
            </a:lvl1pPr>
          </a:lstStyle>
          <a:p>
            <a:pPr>
              <a:defRPr/>
            </a:pPr>
            <a:fld id="{7EEFAEDE-9C63-49B7-A7B2-F4492A82ED1C}" type="slidenum">
              <a:rPr lang="sr-Latn-CS" altLang="en-US"/>
              <a:pPr>
                <a:defRPr/>
              </a:pPr>
              <a:t>‹#›</a:t>
            </a:fld>
            <a:endParaRPr lang="sr-Latn-CS" altLang="en-US"/>
          </a:p>
        </p:txBody>
      </p:sp>
    </p:spTree>
    <p:extLst>
      <p:ext uri="{BB962C8B-B14F-4D97-AF65-F5344CB8AC3E}">
        <p14:creationId xmlns:p14="http://schemas.microsoft.com/office/powerpoint/2010/main" xmlns="" val="1557782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09600" y="1219200"/>
            <a:ext cx="109728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92744C62-6462-4D9C-BF96-279C36ECCB6F}" type="datetimeFigureOut">
              <a:rPr lang="sr-Latn-CS"/>
              <a:pPr>
                <a:defRPr/>
              </a:pPr>
              <a:t>2.9.2023.</a:t>
            </a:fld>
            <a:endParaRPr lang="sr-Latn-CS"/>
          </a:p>
        </p:txBody>
      </p:sp>
      <p:sp>
        <p:nvSpPr>
          <p:cNvPr id="5" name="Footer Placeholder 2"/>
          <p:cNvSpPr>
            <a:spLocks noGrp="1"/>
          </p:cNvSpPr>
          <p:nvPr>
            <p:ph type="ftr" sz="quarter" idx="11"/>
          </p:nvPr>
        </p:nvSpPr>
        <p:spPr/>
        <p:txBody>
          <a:bodyPr/>
          <a:lstStyle>
            <a:lvl1pPr>
              <a:defRPr/>
            </a:lvl1pPr>
          </a:lstStyle>
          <a:p>
            <a:pPr>
              <a:defRPr/>
            </a:pPr>
            <a:endParaRPr lang="sr-Latn-CS"/>
          </a:p>
        </p:txBody>
      </p:sp>
      <p:sp>
        <p:nvSpPr>
          <p:cNvPr id="6" name="Slide Number Placeholder 22"/>
          <p:cNvSpPr>
            <a:spLocks noGrp="1"/>
          </p:cNvSpPr>
          <p:nvPr>
            <p:ph type="sldNum" sz="quarter" idx="12"/>
          </p:nvPr>
        </p:nvSpPr>
        <p:spPr/>
        <p:txBody>
          <a:bodyPr/>
          <a:lstStyle>
            <a:lvl1pPr>
              <a:defRPr>
                <a:cs typeface="+mn-cs"/>
              </a:defRPr>
            </a:lvl1pPr>
          </a:lstStyle>
          <a:p>
            <a:pPr>
              <a:defRPr/>
            </a:pPr>
            <a:fld id="{0060F8EC-BB14-48AB-AD48-CB6DC8F9D513}" type="slidenum">
              <a:rPr lang="sr-Latn-CS" altLang="en-US"/>
              <a:pPr>
                <a:defRPr/>
              </a:pPr>
              <a:t>‹#›</a:t>
            </a:fld>
            <a:endParaRPr lang="sr-Latn-CS" altLang="en-US"/>
          </a:p>
        </p:txBody>
      </p:sp>
    </p:spTree>
    <p:extLst>
      <p:ext uri="{BB962C8B-B14F-4D97-AF65-F5344CB8AC3E}">
        <p14:creationId xmlns:p14="http://schemas.microsoft.com/office/powerpoint/2010/main" xmlns="" val="18998538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a:xfrm>
            <a:off x="1219200" y="2819401"/>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5" name="Rectangle 4"/>
          <p:cNvSpPr/>
          <p:nvPr/>
        </p:nvSpPr>
        <p:spPr>
          <a:xfrm>
            <a:off x="1219200" y="2819401"/>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1625600" y="2971800"/>
            <a:ext cx="9144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727200" y="4267200"/>
            <a:ext cx="90424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8534400" y="6354763"/>
            <a:ext cx="3048000" cy="366712"/>
          </a:xfrm>
        </p:spPr>
        <p:txBody>
          <a:bodyPr/>
          <a:lstStyle>
            <a:lvl1pPr>
              <a:defRPr>
                <a:solidFill>
                  <a:srgbClr val="DDE9EC"/>
                </a:solidFill>
              </a:defRPr>
            </a:lvl1pPr>
          </a:lstStyle>
          <a:p>
            <a:pPr>
              <a:defRPr/>
            </a:pPr>
            <a:fld id="{FEF536F0-9858-4E53-A5CF-8263BF96AB8B}" type="datetimeFigureOut">
              <a:rPr lang="sr-Latn-CS"/>
              <a:pPr>
                <a:defRPr/>
              </a:pPr>
              <a:t>2.9.2023.</a:t>
            </a:fld>
            <a:endParaRPr lang="sr-Latn-CS"/>
          </a:p>
        </p:txBody>
      </p:sp>
      <p:sp>
        <p:nvSpPr>
          <p:cNvPr id="7" name="Footer Placeholder 4"/>
          <p:cNvSpPr>
            <a:spLocks noGrp="1"/>
          </p:cNvSpPr>
          <p:nvPr>
            <p:ph type="ftr" sz="quarter" idx="11"/>
          </p:nvPr>
        </p:nvSpPr>
        <p:spPr>
          <a:xfrm>
            <a:off x="3865033" y="6354763"/>
            <a:ext cx="4633384" cy="366712"/>
          </a:xfrm>
        </p:spPr>
        <p:txBody>
          <a:bodyPr/>
          <a:lstStyle>
            <a:lvl1pPr>
              <a:defRPr>
                <a:solidFill>
                  <a:srgbClr val="DDE9EC"/>
                </a:solidFill>
              </a:defRPr>
            </a:lvl1pPr>
          </a:lstStyle>
          <a:p>
            <a:pPr>
              <a:defRPr/>
            </a:pPr>
            <a:endParaRPr lang="sr-Latn-CS"/>
          </a:p>
        </p:txBody>
      </p:sp>
      <p:sp>
        <p:nvSpPr>
          <p:cNvPr id="8" name="Slide Number Placeholder 5"/>
          <p:cNvSpPr>
            <a:spLocks noGrp="1"/>
          </p:cNvSpPr>
          <p:nvPr>
            <p:ph type="sldNum" sz="quarter" idx="12"/>
          </p:nvPr>
        </p:nvSpPr>
        <p:spPr>
          <a:xfrm>
            <a:off x="1426634" y="6354763"/>
            <a:ext cx="2027767" cy="366712"/>
          </a:xfrm>
        </p:spPr>
        <p:txBody>
          <a:bodyPr/>
          <a:lstStyle>
            <a:lvl1pPr>
              <a:defRPr>
                <a:solidFill>
                  <a:srgbClr val="DDE9EC"/>
                </a:solidFill>
                <a:cs typeface="+mn-cs"/>
              </a:defRPr>
            </a:lvl1pPr>
          </a:lstStyle>
          <a:p>
            <a:pPr>
              <a:defRPr/>
            </a:pPr>
            <a:fld id="{9C709BD3-5764-4122-BC44-32299C55C972}" type="slidenum">
              <a:rPr lang="sr-Latn-CS" altLang="en-US"/>
              <a:pPr>
                <a:defRPr/>
              </a:pPr>
              <a:t>‹#›</a:t>
            </a:fld>
            <a:endParaRPr lang="sr-Latn-CS" altLang="en-US"/>
          </a:p>
        </p:txBody>
      </p:sp>
    </p:spTree>
    <p:extLst>
      <p:ext uri="{BB962C8B-B14F-4D97-AF65-F5344CB8AC3E}">
        <p14:creationId xmlns:p14="http://schemas.microsoft.com/office/powerpoint/2010/main" xmlns="" val="3727418006"/>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219200"/>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6176264" y="1216152"/>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263FBFF-6696-4DAD-B3C4-D89A57F9888F}" type="datetimeFigureOut">
              <a:rPr lang="sr-Latn-CS"/>
              <a:pPr>
                <a:defRPr/>
              </a:pPr>
              <a:t>2.9.2023.</a:t>
            </a:fld>
            <a:endParaRPr lang="sr-Latn-CS"/>
          </a:p>
        </p:txBody>
      </p:sp>
      <p:sp>
        <p:nvSpPr>
          <p:cNvPr id="6" name="Footer Placeholder 2"/>
          <p:cNvSpPr>
            <a:spLocks noGrp="1"/>
          </p:cNvSpPr>
          <p:nvPr>
            <p:ph type="ftr" sz="quarter" idx="11"/>
          </p:nvPr>
        </p:nvSpPr>
        <p:spPr/>
        <p:txBody>
          <a:bodyPr/>
          <a:lstStyle>
            <a:lvl1pPr>
              <a:defRPr/>
            </a:lvl1pPr>
          </a:lstStyle>
          <a:p>
            <a:pPr>
              <a:defRPr/>
            </a:pPr>
            <a:endParaRPr lang="sr-Latn-CS"/>
          </a:p>
        </p:txBody>
      </p:sp>
      <p:sp>
        <p:nvSpPr>
          <p:cNvPr id="7" name="Slide Number Placeholder 22"/>
          <p:cNvSpPr>
            <a:spLocks noGrp="1"/>
          </p:cNvSpPr>
          <p:nvPr>
            <p:ph type="sldNum" sz="quarter" idx="12"/>
          </p:nvPr>
        </p:nvSpPr>
        <p:spPr/>
        <p:txBody>
          <a:bodyPr/>
          <a:lstStyle>
            <a:lvl1pPr>
              <a:defRPr>
                <a:cs typeface="+mn-cs"/>
              </a:defRPr>
            </a:lvl1pPr>
          </a:lstStyle>
          <a:p>
            <a:pPr>
              <a:defRPr/>
            </a:pPr>
            <a:fld id="{B35FE2BA-6FA4-41FB-93C2-10D91C917887}" type="slidenum">
              <a:rPr lang="sr-Latn-CS" altLang="en-US"/>
              <a:pPr>
                <a:defRPr/>
              </a:pPr>
              <a:t>‹#›</a:t>
            </a:fld>
            <a:endParaRPr lang="sr-Latn-CS" altLang="en-US"/>
          </a:p>
        </p:txBody>
      </p:sp>
    </p:spTree>
    <p:extLst>
      <p:ext uri="{BB962C8B-B14F-4D97-AF65-F5344CB8AC3E}">
        <p14:creationId xmlns:p14="http://schemas.microsoft.com/office/powerpoint/2010/main" xmlns="" val="42440160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285875"/>
            <a:ext cx="5386917"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6197601" y="1295400"/>
            <a:ext cx="5389033"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609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6197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BC5E1032-2ED6-45F3-8BFC-482EEC8D8A06}" type="datetimeFigureOut">
              <a:rPr lang="sr-Latn-CS"/>
              <a:pPr>
                <a:defRPr/>
              </a:pPr>
              <a:t>2.9.2023.</a:t>
            </a:fld>
            <a:endParaRPr lang="sr-Latn-CS"/>
          </a:p>
        </p:txBody>
      </p:sp>
      <p:sp>
        <p:nvSpPr>
          <p:cNvPr id="8" name="Footer Placeholder 2"/>
          <p:cNvSpPr>
            <a:spLocks noGrp="1"/>
          </p:cNvSpPr>
          <p:nvPr>
            <p:ph type="ftr" sz="quarter" idx="11"/>
          </p:nvPr>
        </p:nvSpPr>
        <p:spPr/>
        <p:txBody>
          <a:bodyPr/>
          <a:lstStyle>
            <a:lvl1pPr>
              <a:defRPr/>
            </a:lvl1pPr>
          </a:lstStyle>
          <a:p>
            <a:pPr>
              <a:defRPr/>
            </a:pPr>
            <a:endParaRPr lang="sr-Latn-CS"/>
          </a:p>
        </p:txBody>
      </p:sp>
      <p:sp>
        <p:nvSpPr>
          <p:cNvPr id="9" name="Slide Number Placeholder 22"/>
          <p:cNvSpPr>
            <a:spLocks noGrp="1"/>
          </p:cNvSpPr>
          <p:nvPr>
            <p:ph type="sldNum" sz="quarter" idx="12"/>
          </p:nvPr>
        </p:nvSpPr>
        <p:spPr/>
        <p:txBody>
          <a:bodyPr/>
          <a:lstStyle>
            <a:lvl1pPr>
              <a:defRPr>
                <a:cs typeface="+mn-cs"/>
              </a:defRPr>
            </a:lvl1pPr>
          </a:lstStyle>
          <a:p>
            <a:pPr>
              <a:defRPr/>
            </a:pPr>
            <a:fld id="{6A4F4822-0DFE-4507-A90C-DBA1488CDF6E}" type="slidenum">
              <a:rPr lang="sr-Latn-CS" altLang="en-US"/>
              <a:pPr>
                <a:defRPr/>
              </a:pPr>
              <a:t>‹#›</a:t>
            </a:fld>
            <a:endParaRPr lang="sr-Latn-CS" altLang="en-US"/>
          </a:p>
        </p:txBody>
      </p:sp>
    </p:spTree>
    <p:extLst>
      <p:ext uri="{BB962C8B-B14F-4D97-AF65-F5344CB8AC3E}">
        <p14:creationId xmlns:p14="http://schemas.microsoft.com/office/powerpoint/2010/main" xmlns="" val="39995273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fld id="{3B23DB60-EE31-42D7-BBF4-3511CEC2CBD9}" type="datetimeFigureOut">
              <a:rPr lang="sr-Latn-CS"/>
              <a:pPr>
                <a:defRPr/>
              </a:pPr>
              <a:t>2.9.2023.</a:t>
            </a:fld>
            <a:endParaRPr lang="sr-Latn-CS"/>
          </a:p>
        </p:txBody>
      </p:sp>
      <p:sp>
        <p:nvSpPr>
          <p:cNvPr id="5" name="Footer Placeholder 3"/>
          <p:cNvSpPr>
            <a:spLocks noGrp="1"/>
          </p:cNvSpPr>
          <p:nvPr>
            <p:ph type="ftr" sz="quarter" idx="11"/>
          </p:nvPr>
        </p:nvSpPr>
        <p:spPr/>
        <p:txBody>
          <a:bodyPr/>
          <a:lstStyle>
            <a:lvl1pPr>
              <a:defRPr/>
            </a:lvl1pPr>
          </a:lstStyle>
          <a:p>
            <a:pPr>
              <a:defRPr/>
            </a:pPr>
            <a:endParaRPr lang="sr-Latn-CS"/>
          </a:p>
        </p:txBody>
      </p:sp>
      <p:sp>
        <p:nvSpPr>
          <p:cNvPr id="6" name="Slide Number Placeholder 4"/>
          <p:cNvSpPr>
            <a:spLocks noGrp="1"/>
          </p:cNvSpPr>
          <p:nvPr>
            <p:ph type="sldNum" sz="quarter" idx="12"/>
          </p:nvPr>
        </p:nvSpPr>
        <p:spPr/>
        <p:txBody>
          <a:bodyPr/>
          <a:lstStyle>
            <a:lvl1pPr>
              <a:defRPr>
                <a:cs typeface="+mn-cs"/>
              </a:defRPr>
            </a:lvl1pPr>
          </a:lstStyle>
          <a:p>
            <a:pPr>
              <a:defRPr/>
            </a:pPr>
            <a:fld id="{A16B3C01-E59D-4F2D-96AD-4DEA3A513822}" type="slidenum">
              <a:rPr lang="sr-Latn-CS" altLang="en-US"/>
              <a:pPr>
                <a:defRPr/>
              </a:pPr>
              <a:t>‹#›</a:t>
            </a:fld>
            <a:endParaRPr lang="sr-Latn-CS" altLang="en-US"/>
          </a:p>
        </p:txBody>
      </p:sp>
    </p:spTree>
    <p:extLst>
      <p:ext uri="{BB962C8B-B14F-4D97-AF65-F5344CB8AC3E}">
        <p14:creationId xmlns:p14="http://schemas.microsoft.com/office/powerpoint/2010/main" xmlns="" val="4030015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4" name="Date Placeholder 1"/>
          <p:cNvSpPr>
            <a:spLocks noGrp="1"/>
          </p:cNvSpPr>
          <p:nvPr>
            <p:ph type="dt" sz="half" idx="10"/>
          </p:nvPr>
        </p:nvSpPr>
        <p:spPr/>
        <p:txBody>
          <a:bodyPr/>
          <a:lstStyle>
            <a:lvl1pPr>
              <a:defRPr/>
            </a:lvl1pPr>
          </a:lstStyle>
          <a:p>
            <a:pPr>
              <a:defRPr/>
            </a:pPr>
            <a:fld id="{F49FF636-1DBD-406D-A555-58E9B7811116}" type="datetimeFigureOut">
              <a:rPr lang="sr-Latn-CS"/>
              <a:pPr>
                <a:defRPr/>
              </a:pPr>
              <a:t>2.9.2023.</a:t>
            </a:fld>
            <a:endParaRPr lang="sr-Latn-CS"/>
          </a:p>
        </p:txBody>
      </p:sp>
      <p:sp>
        <p:nvSpPr>
          <p:cNvPr id="5" name="Footer Placeholder 2"/>
          <p:cNvSpPr>
            <a:spLocks noGrp="1"/>
          </p:cNvSpPr>
          <p:nvPr>
            <p:ph type="ftr" sz="quarter" idx="11"/>
          </p:nvPr>
        </p:nvSpPr>
        <p:spPr/>
        <p:txBody>
          <a:bodyPr/>
          <a:lstStyle>
            <a:lvl1pPr>
              <a:defRPr/>
            </a:lvl1pPr>
          </a:lstStyle>
          <a:p>
            <a:pPr>
              <a:defRPr/>
            </a:pPr>
            <a:endParaRPr lang="sr-Latn-CS"/>
          </a:p>
        </p:txBody>
      </p:sp>
      <p:sp>
        <p:nvSpPr>
          <p:cNvPr id="6" name="Slide Number Placeholder 3"/>
          <p:cNvSpPr>
            <a:spLocks noGrp="1"/>
          </p:cNvSpPr>
          <p:nvPr>
            <p:ph type="sldNum" sz="quarter" idx="12"/>
          </p:nvPr>
        </p:nvSpPr>
        <p:spPr/>
        <p:txBody>
          <a:bodyPr/>
          <a:lstStyle>
            <a:lvl1pPr>
              <a:defRPr>
                <a:cs typeface="+mn-cs"/>
              </a:defRPr>
            </a:lvl1pPr>
          </a:lstStyle>
          <a:p>
            <a:pPr>
              <a:defRPr/>
            </a:pPr>
            <a:fld id="{A973BCD8-BB2A-48F9-924A-78225C4AF256}" type="slidenum">
              <a:rPr lang="sr-Latn-CS" altLang="en-US"/>
              <a:pPr>
                <a:defRPr/>
              </a:pPr>
              <a:t>‹#›</a:t>
            </a:fld>
            <a:endParaRPr lang="sr-Latn-CS" altLang="en-US"/>
          </a:p>
        </p:txBody>
      </p:sp>
    </p:spTree>
    <p:extLst>
      <p:ext uri="{BB962C8B-B14F-4D97-AF65-F5344CB8AC3E}">
        <p14:creationId xmlns:p14="http://schemas.microsoft.com/office/powerpoint/2010/main" xmlns="" val="31598402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6" name="Straight Connector 11"/>
          <p:cNvSpPr>
            <a:spLocks noChangeShapeType="1"/>
          </p:cNvSpPr>
          <p:nvPr/>
        </p:nvSpPr>
        <p:spPr bwMode="auto">
          <a:xfrm rot="5400000">
            <a:off x="5220229"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7" name="Isosceles Triangle 6"/>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8432800" y="304800"/>
            <a:ext cx="33528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8432800" y="1219201"/>
            <a:ext cx="33528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406400" y="304800"/>
            <a:ext cx="7620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p:txBody>
          <a:bodyPr/>
          <a:lstStyle>
            <a:lvl1pPr>
              <a:defRPr/>
            </a:lvl1pPr>
          </a:lstStyle>
          <a:p>
            <a:pPr>
              <a:defRPr/>
            </a:pPr>
            <a:fld id="{225D9829-7BC1-4962-B990-A2C6C8EAAEA6}" type="datetimeFigureOut">
              <a:rPr lang="sr-Latn-CS"/>
              <a:pPr>
                <a:defRPr/>
              </a:pPr>
              <a:t>2.9.2023.</a:t>
            </a:fld>
            <a:endParaRPr lang="sr-Latn-CS"/>
          </a:p>
        </p:txBody>
      </p:sp>
      <p:sp>
        <p:nvSpPr>
          <p:cNvPr id="9" name="Footer Placeholder 5"/>
          <p:cNvSpPr>
            <a:spLocks noGrp="1"/>
          </p:cNvSpPr>
          <p:nvPr>
            <p:ph type="ftr" sz="quarter" idx="11"/>
          </p:nvPr>
        </p:nvSpPr>
        <p:spPr/>
        <p:txBody>
          <a:bodyPr/>
          <a:lstStyle>
            <a:lvl1pPr>
              <a:defRPr/>
            </a:lvl1pPr>
          </a:lstStyle>
          <a:p>
            <a:pPr>
              <a:defRPr/>
            </a:pPr>
            <a:endParaRPr lang="sr-Latn-CS"/>
          </a:p>
        </p:txBody>
      </p:sp>
      <p:sp>
        <p:nvSpPr>
          <p:cNvPr id="10" name="Slide Number Placeholder 6"/>
          <p:cNvSpPr>
            <a:spLocks noGrp="1"/>
          </p:cNvSpPr>
          <p:nvPr>
            <p:ph type="sldNum" sz="quarter" idx="12"/>
          </p:nvPr>
        </p:nvSpPr>
        <p:spPr/>
        <p:txBody>
          <a:bodyPr/>
          <a:lstStyle>
            <a:lvl1pPr>
              <a:defRPr>
                <a:cs typeface="+mn-cs"/>
              </a:defRPr>
            </a:lvl1pPr>
          </a:lstStyle>
          <a:p>
            <a:pPr>
              <a:defRPr/>
            </a:pPr>
            <a:fld id="{FD12C275-10B8-4252-8E94-69C3526488CD}" type="slidenum">
              <a:rPr lang="sr-Latn-CS" altLang="en-US"/>
              <a:pPr>
                <a:defRPr/>
              </a:pPr>
              <a:t>‹#›</a:t>
            </a:fld>
            <a:endParaRPr lang="sr-Latn-CS" altLang="en-US"/>
          </a:p>
        </p:txBody>
      </p:sp>
    </p:spTree>
    <p:extLst>
      <p:ext uri="{BB962C8B-B14F-4D97-AF65-F5344CB8AC3E}">
        <p14:creationId xmlns:p14="http://schemas.microsoft.com/office/powerpoint/2010/main" xmlns="" val="82540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E064036E-56E4-4CBB-8A22-5494CA8450D3}" type="slidenum">
              <a:rPr lang="en-US" altLang="en-US"/>
              <a:pPr>
                <a:defRPr/>
              </a:pPr>
              <a:t>‹#›</a:t>
            </a:fld>
            <a:endParaRPr lang="en-US" altLang="en-US"/>
          </a:p>
        </p:txBody>
      </p:sp>
    </p:spTree>
    <p:extLst>
      <p:ext uri="{BB962C8B-B14F-4D97-AF65-F5344CB8AC3E}">
        <p14:creationId xmlns:p14="http://schemas.microsoft.com/office/powerpoint/2010/main" xmlns="" val="28816121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bg2"/>
        </a:solidFill>
        <a:effectLst/>
      </p:bgPr>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6" name="Isosceles Triangle 5"/>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7" name="Rectangle 6"/>
          <p:cNvSpPr/>
          <p:nvPr/>
        </p:nvSpPr>
        <p:spPr>
          <a:xfrm>
            <a:off x="609601" y="500063"/>
            <a:ext cx="243417"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609600" y="500856"/>
            <a:ext cx="109728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609600" y="1905000"/>
            <a:ext cx="109728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09600" y="1219200"/>
            <a:ext cx="109728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solidFill>
                  <a:srgbClr val="DDE9EC"/>
                </a:solidFill>
              </a:defRPr>
            </a:lvl1pPr>
          </a:lstStyle>
          <a:p>
            <a:pPr>
              <a:defRPr/>
            </a:pPr>
            <a:fld id="{B19E23B0-8978-4154-AD08-DA051F429BC7}" type="datetimeFigureOut">
              <a:rPr lang="sr-Latn-CS"/>
              <a:pPr>
                <a:defRPr/>
              </a:pPr>
              <a:t>2.9.2023.</a:t>
            </a:fld>
            <a:endParaRPr lang="sr-Latn-CS"/>
          </a:p>
        </p:txBody>
      </p:sp>
      <p:sp>
        <p:nvSpPr>
          <p:cNvPr id="9" name="Footer Placeholder 5"/>
          <p:cNvSpPr>
            <a:spLocks noGrp="1"/>
          </p:cNvSpPr>
          <p:nvPr>
            <p:ph type="ftr" sz="quarter" idx="11"/>
          </p:nvPr>
        </p:nvSpPr>
        <p:spPr/>
        <p:txBody>
          <a:bodyPr/>
          <a:lstStyle>
            <a:lvl1pPr>
              <a:defRPr>
                <a:solidFill>
                  <a:srgbClr val="DDE9EC"/>
                </a:solidFill>
              </a:defRPr>
            </a:lvl1pPr>
          </a:lstStyle>
          <a:p>
            <a:pPr>
              <a:defRPr/>
            </a:pPr>
            <a:endParaRPr lang="sr-Latn-CS"/>
          </a:p>
        </p:txBody>
      </p:sp>
      <p:sp>
        <p:nvSpPr>
          <p:cNvPr id="10" name="Slide Number Placeholder 6"/>
          <p:cNvSpPr>
            <a:spLocks noGrp="1"/>
          </p:cNvSpPr>
          <p:nvPr>
            <p:ph type="sldNum" sz="quarter" idx="12"/>
          </p:nvPr>
        </p:nvSpPr>
        <p:spPr/>
        <p:txBody>
          <a:bodyPr/>
          <a:lstStyle>
            <a:lvl1pPr>
              <a:defRPr>
                <a:solidFill>
                  <a:srgbClr val="DDE9EC"/>
                </a:solidFill>
                <a:cs typeface="+mn-cs"/>
              </a:defRPr>
            </a:lvl1pPr>
          </a:lstStyle>
          <a:p>
            <a:pPr>
              <a:defRPr/>
            </a:pPr>
            <a:fld id="{B53ADEDC-7C26-4875-BB0C-63B14D429C09}" type="slidenum">
              <a:rPr lang="sr-Latn-CS" altLang="en-US"/>
              <a:pPr>
                <a:defRPr/>
              </a:pPr>
              <a:t>‹#›</a:t>
            </a:fld>
            <a:endParaRPr lang="sr-Latn-CS" altLang="en-US"/>
          </a:p>
        </p:txBody>
      </p:sp>
    </p:spTree>
    <p:extLst>
      <p:ext uri="{BB962C8B-B14F-4D97-AF65-F5344CB8AC3E}">
        <p14:creationId xmlns:p14="http://schemas.microsoft.com/office/powerpoint/2010/main" xmlns="" val="1158267557"/>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37CB0BEC-E005-4071-A2A7-EA470519EA71}" type="datetimeFigureOut">
              <a:rPr lang="sr-Latn-CS"/>
              <a:pPr>
                <a:defRPr/>
              </a:pPr>
              <a:t>2.9.2023.</a:t>
            </a:fld>
            <a:endParaRPr lang="sr-Latn-CS"/>
          </a:p>
        </p:txBody>
      </p:sp>
      <p:sp>
        <p:nvSpPr>
          <p:cNvPr id="5" name="Footer Placeholder 2"/>
          <p:cNvSpPr>
            <a:spLocks noGrp="1"/>
          </p:cNvSpPr>
          <p:nvPr>
            <p:ph type="ftr" sz="quarter" idx="11"/>
          </p:nvPr>
        </p:nvSpPr>
        <p:spPr/>
        <p:txBody>
          <a:bodyPr/>
          <a:lstStyle>
            <a:lvl1pPr>
              <a:defRPr/>
            </a:lvl1pPr>
          </a:lstStyle>
          <a:p>
            <a:pPr>
              <a:defRPr/>
            </a:pPr>
            <a:endParaRPr lang="sr-Latn-CS"/>
          </a:p>
        </p:txBody>
      </p:sp>
      <p:sp>
        <p:nvSpPr>
          <p:cNvPr id="6" name="Slide Number Placeholder 22"/>
          <p:cNvSpPr>
            <a:spLocks noGrp="1"/>
          </p:cNvSpPr>
          <p:nvPr>
            <p:ph type="sldNum" sz="quarter" idx="12"/>
          </p:nvPr>
        </p:nvSpPr>
        <p:spPr/>
        <p:txBody>
          <a:bodyPr/>
          <a:lstStyle>
            <a:lvl1pPr>
              <a:defRPr>
                <a:cs typeface="+mn-cs"/>
              </a:defRPr>
            </a:lvl1pPr>
          </a:lstStyle>
          <a:p>
            <a:pPr>
              <a:defRPr/>
            </a:pPr>
            <a:fld id="{5CD616F6-6581-42F6-BF90-6D899455D620}" type="slidenum">
              <a:rPr lang="sr-Latn-CS" altLang="en-US"/>
              <a:pPr>
                <a:defRPr/>
              </a:pPr>
              <a:t>‹#›</a:t>
            </a:fld>
            <a:endParaRPr lang="sr-Latn-CS" altLang="en-US"/>
          </a:p>
        </p:txBody>
      </p:sp>
    </p:spTree>
    <p:extLst>
      <p:ext uri="{BB962C8B-B14F-4D97-AF65-F5344CB8AC3E}">
        <p14:creationId xmlns:p14="http://schemas.microsoft.com/office/powerpoint/2010/main" xmlns="" val="33651503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5" name="Isosceles Triangle 4"/>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6" name="Straight Connector 12"/>
          <p:cNvSpPr>
            <a:spLocks noChangeShapeType="1"/>
          </p:cNvSpPr>
          <p:nvPr/>
        </p:nvSpPr>
        <p:spPr bwMode="auto">
          <a:xfrm rot="5400000">
            <a:off x="5816071"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DC7943B-10A1-42BC-B832-C045C5BE5F27}" type="datetimeFigureOut">
              <a:rPr lang="sr-Latn-CS"/>
              <a:pPr>
                <a:defRPr/>
              </a:pPr>
              <a:t>2.9.2023.</a:t>
            </a:fld>
            <a:endParaRPr lang="sr-Latn-CS"/>
          </a:p>
        </p:txBody>
      </p:sp>
      <p:sp>
        <p:nvSpPr>
          <p:cNvPr id="8" name="Footer Placeholder 4"/>
          <p:cNvSpPr>
            <a:spLocks noGrp="1"/>
          </p:cNvSpPr>
          <p:nvPr>
            <p:ph type="ftr" sz="quarter" idx="11"/>
          </p:nvPr>
        </p:nvSpPr>
        <p:spPr/>
        <p:txBody>
          <a:bodyPr/>
          <a:lstStyle>
            <a:lvl1pPr>
              <a:defRPr/>
            </a:lvl1pPr>
          </a:lstStyle>
          <a:p>
            <a:pPr>
              <a:defRPr/>
            </a:pPr>
            <a:endParaRPr lang="sr-Latn-CS"/>
          </a:p>
        </p:txBody>
      </p:sp>
      <p:sp>
        <p:nvSpPr>
          <p:cNvPr id="9" name="Slide Number Placeholder 5"/>
          <p:cNvSpPr>
            <a:spLocks noGrp="1"/>
          </p:cNvSpPr>
          <p:nvPr>
            <p:ph type="sldNum" sz="quarter" idx="12"/>
          </p:nvPr>
        </p:nvSpPr>
        <p:spPr/>
        <p:txBody>
          <a:bodyPr/>
          <a:lstStyle>
            <a:lvl1pPr>
              <a:defRPr>
                <a:cs typeface="+mn-cs"/>
              </a:defRPr>
            </a:lvl1pPr>
          </a:lstStyle>
          <a:p>
            <a:pPr>
              <a:defRPr/>
            </a:pPr>
            <a:fld id="{C0E44D3D-22C5-47E1-9CE3-A18B6DA28E83}" type="slidenum">
              <a:rPr lang="sr-Latn-CS" altLang="en-US"/>
              <a:pPr>
                <a:defRPr/>
              </a:pPr>
              <a:t>‹#›</a:t>
            </a:fld>
            <a:endParaRPr lang="sr-Latn-CS" altLang="en-US"/>
          </a:p>
        </p:txBody>
      </p:sp>
    </p:spTree>
    <p:extLst>
      <p:ext uri="{BB962C8B-B14F-4D97-AF65-F5344CB8AC3E}">
        <p14:creationId xmlns:p14="http://schemas.microsoft.com/office/powerpoint/2010/main" xmlns="" val="11142058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422400" y="304801"/>
            <a:ext cx="10058400" cy="14319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422400" y="1981200"/>
            <a:ext cx="10058400" cy="4114800"/>
          </a:xfrm>
        </p:spPr>
        <p:txBody>
          <a:bodyPr>
            <a:normAutofit/>
          </a:bodyPr>
          <a:lstStyle/>
          <a:p>
            <a:pPr lvl="0"/>
            <a:endParaRPr lang="en-US" noProof="0" smtClean="0"/>
          </a:p>
        </p:txBody>
      </p:sp>
      <p:sp>
        <p:nvSpPr>
          <p:cNvPr id="4" name="Rectangle 17"/>
          <p:cNvSpPr>
            <a:spLocks noGrp="1" noChangeArrowheads="1"/>
          </p:cNvSpPr>
          <p:nvPr>
            <p:ph type="dt" sz="half" idx="10"/>
          </p:nvPr>
        </p:nvSpPr>
        <p:spPr/>
        <p:txBody>
          <a:bodyPr/>
          <a:lstStyle>
            <a:lvl1pPr>
              <a:defRPr/>
            </a:lvl1pPr>
          </a:lstStyle>
          <a:p>
            <a:pPr>
              <a:defRPr/>
            </a:pPr>
            <a:endParaRPr lang="sr-Latn-CS"/>
          </a:p>
        </p:txBody>
      </p:sp>
      <p:sp>
        <p:nvSpPr>
          <p:cNvPr id="5" name="Rectangle 18"/>
          <p:cNvSpPr>
            <a:spLocks noGrp="1" noChangeArrowheads="1"/>
          </p:cNvSpPr>
          <p:nvPr>
            <p:ph type="ftr" sz="quarter" idx="11"/>
          </p:nvPr>
        </p:nvSpPr>
        <p:spPr/>
        <p:txBody>
          <a:bodyPr/>
          <a:lstStyle>
            <a:lvl1pPr>
              <a:defRPr/>
            </a:lvl1pPr>
          </a:lstStyle>
          <a:p>
            <a:pPr>
              <a:defRPr/>
            </a:pPr>
            <a:endParaRPr lang="sr-Latn-CS"/>
          </a:p>
        </p:txBody>
      </p:sp>
      <p:sp>
        <p:nvSpPr>
          <p:cNvPr id="6" name="Rectangle 19"/>
          <p:cNvSpPr>
            <a:spLocks noGrp="1" noChangeArrowheads="1"/>
          </p:cNvSpPr>
          <p:nvPr>
            <p:ph type="sldNum" sz="quarter" idx="12"/>
          </p:nvPr>
        </p:nvSpPr>
        <p:spPr/>
        <p:txBody>
          <a:bodyPr/>
          <a:lstStyle>
            <a:lvl1pPr>
              <a:defRPr>
                <a:cs typeface="+mn-cs"/>
              </a:defRPr>
            </a:lvl1pPr>
          </a:lstStyle>
          <a:p>
            <a:pPr>
              <a:defRPr/>
            </a:pPr>
            <a:fld id="{AAD62C5F-5E46-4CEF-AE08-49ADE628D169}" type="slidenum">
              <a:rPr lang="en-US" altLang="en-US"/>
              <a:pPr>
                <a:defRPr/>
              </a:pPr>
              <a:t>‹#›</a:t>
            </a:fld>
            <a:endParaRPr lang="en-US" altLang="en-US"/>
          </a:p>
        </p:txBody>
      </p:sp>
    </p:spTree>
    <p:extLst>
      <p:ext uri="{BB962C8B-B14F-4D97-AF65-F5344CB8AC3E}">
        <p14:creationId xmlns:p14="http://schemas.microsoft.com/office/powerpoint/2010/main" xmlns="" val="37395821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19667" y="263525"/>
            <a:ext cx="8187267" cy="808038"/>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711201" y="1544639"/>
            <a:ext cx="10945284" cy="2263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1201" y="3960813"/>
            <a:ext cx="10945284" cy="2265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796722690"/>
      </p:ext>
    </p:extLst>
  </p:cSld>
  <p:clrMapOvr>
    <a:masterClrMapping/>
  </p:clrMapOvr>
  <p:transition>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09600" y="6245225"/>
            <a:ext cx="2844800" cy="476250"/>
          </a:xfrm>
        </p:spPr>
        <p:txBody>
          <a:bodyPr/>
          <a:lstStyle>
            <a:lvl1pPr>
              <a:defRPr/>
            </a:lvl1pPr>
          </a:lstStyle>
          <a:p>
            <a:pPr>
              <a:defRPr/>
            </a:pPr>
            <a:endParaRPr lang="sr-Latn-CS"/>
          </a:p>
        </p:txBody>
      </p:sp>
      <p:sp>
        <p:nvSpPr>
          <p:cNvPr id="4" name="Footer Placeholder 3"/>
          <p:cNvSpPr>
            <a:spLocks noGrp="1"/>
          </p:cNvSpPr>
          <p:nvPr>
            <p:ph type="ftr" sz="quarter" idx="11"/>
          </p:nvPr>
        </p:nvSpPr>
        <p:spPr>
          <a:xfrm>
            <a:off x="4165600" y="6245225"/>
            <a:ext cx="3860800" cy="476250"/>
          </a:xfrm>
        </p:spPr>
        <p:txBody>
          <a:bodyPr/>
          <a:lstStyle>
            <a:lvl1pPr>
              <a:defRPr/>
            </a:lvl1pPr>
          </a:lstStyle>
          <a:p>
            <a:pPr>
              <a:defRPr/>
            </a:pPr>
            <a:endParaRPr lang="sr-Latn-CS"/>
          </a:p>
        </p:txBody>
      </p:sp>
      <p:sp>
        <p:nvSpPr>
          <p:cNvPr id="5" name="Slide Number Placeholder 4"/>
          <p:cNvSpPr>
            <a:spLocks noGrp="1"/>
          </p:cNvSpPr>
          <p:nvPr>
            <p:ph type="sldNum" sz="quarter" idx="12"/>
          </p:nvPr>
        </p:nvSpPr>
        <p:spPr>
          <a:xfrm>
            <a:off x="8737600" y="6245225"/>
            <a:ext cx="2844800" cy="476250"/>
          </a:xfrm>
        </p:spPr>
        <p:txBody>
          <a:bodyPr/>
          <a:lstStyle>
            <a:lvl1pPr>
              <a:defRPr>
                <a:cs typeface="+mn-cs"/>
              </a:defRPr>
            </a:lvl1pPr>
          </a:lstStyle>
          <a:p>
            <a:pPr>
              <a:defRPr/>
            </a:pPr>
            <a:fld id="{7B9C5F43-B2BD-4A75-A4ED-5F30565D7DD1}" type="slidenum">
              <a:rPr lang="en-US" altLang="en-US"/>
              <a:pPr>
                <a:defRPr/>
              </a:pPr>
              <a:t>‹#›</a:t>
            </a:fld>
            <a:endParaRPr lang="en-US" altLang="en-US"/>
          </a:p>
        </p:txBody>
      </p:sp>
    </p:spTree>
    <p:extLst>
      <p:ext uri="{BB962C8B-B14F-4D97-AF65-F5344CB8AC3E}">
        <p14:creationId xmlns:p14="http://schemas.microsoft.com/office/powerpoint/2010/main" xmlns="" val="12496449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제목 슬라이드">
    <p:spTree>
      <p:nvGrpSpPr>
        <p:cNvPr id="1" name=""/>
        <p:cNvGrpSpPr/>
        <p:nvPr/>
      </p:nvGrpSpPr>
      <p:grpSpPr>
        <a:xfrm>
          <a:off x="0" y="0"/>
          <a:ext cx="0" cy="0"/>
          <a:chOff x="0" y="0"/>
          <a:chExt cx="0" cy="0"/>
        </a:xfrm>
      </p:grpSpPr>
      <p:sp>
        <p:nvSpPr>
          <p:cNvPr id="5" name="Title 1"/>
          <p:cNvSpPr txBox="1">
            <a:spLocks/>
          </p:cNvSpPr>
          <p:nvPr userDrawn="1"/>
        </p:nvSpPr>
        <p:spPr>
          <a:xfrm>
            <a:off x="1422400" y="76200"/>
            <a:ext cx="10688320" cy="685800"/>
          </a:xfrm>
          <a:prstGeom prst="rect">
            <a:avLst/>
          </a:prstGeom>
          <a:effectLst>
            <a:glow rad="139700">
              <a:schemeClr val="accent1">
                <a:satMod val="175000"/>
                <a:alpha val="40000"/>
              </a:schemeClr>
            </a:glow>
          </a:effectLst>
        </p:spPr>
        <p:style>
          <a:lnRef idx="2">
            <a:schemeClr val="accent1"/>
          </a:lnRef>
          <a:fillRef idx="1">
            <a:schemeClr val="lt1"/>
          </a:fillRef>
          <a:effectRef idx="0">
            <a:schemeClr val="accent1"/>
          </a:effectRef>
          <a:fontRef idx="none"/>
        </p:style>
        <p:txBody>
          <a:bodyPr lIns="102413" tIns="51206" rIns="102413" bIns="51206"/>
          <a:lstStyle/>
          <a:p>
            <a:pPr algn="ctr" defTabSz="1024128" latinLnBrk="1">
              <a:defRPr/>
            </a:pPr>
            <a:endParaRPr lang="en-US" sz="4900" dirty="0">
              <a:solidFill>
                <a:prstClr val="black"/>
              </a:solidFill>
              <a:latin typeface="Calibri"/>
              <a:cs typeface="Arial" panose="020B0604020202020204" pitchFamily="34" charset="0"/>
            </a:endParaRPr>
          </a:p>
        </p:txBody>
      </p:sp>
      <p:sp>
        <p:nvSpPr>
          <p:cNvPr id="4" name="Text Placeholder 3"/>
          <p:cNvSpPr>
            <a:spLocks noGrp="1"/>
          </p:cNvSpPr>
          <p:nvPr>
            <p:ph type="body" sz="quarter" idx="10"/>
          </p:nvPr>
        </p:nvSpPr>
        <p:spPr>
          <a:xfrm>
            <a:off x="1524000" y="914400"/>
            <a:ext cx="10464800" cy="5410200"/>
          </a:xfrm>
          <a:prstGeom prst="rect">
            <a:avLst/>
          </a:prstGeom>
        </p:spPr>
        <p:txBody>
          <a:bodyPr lIns="102413" tIns="51206" rIns="102413" bIns="51206"/>
          <a:lstStyle>
            <a:lvl1pPr>
              <a:defRPr sz="36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1"/>
          </p:nvPr>
        </p:nvSpPr>
        <p:spPr>
          <a:xfrm>
            <a:off x="1625600" y="76200"/>
            <a:ext cx="10261600" cy="685800"/>
          </a:xfrm>
          <a:prstGeom prst="rect">
            <a:avLst/>
          </a:prstGeom>
        </p:spPr>
        <p:txBody>
          <a:bodyPr lIns="102413" tIns="51206" rIns="102413" bIns="51206"/>
          <a:lstStyle>
            <a:lvl1pPr algn="ctr">
              <a:buNone/>
              <a:defRPr sz="4000" b="1">
                <a:effectLst/>
              </a:defRPr>
            </a:lvl1pPr>
          </a:lstStyle>
          <a:p>
            <a:pPr lvl="0"/>
            <a:r>
              <a:rPr lang="en-US" dirty="0" smtClean="0"/>
              <a:t>Click to edit Master text styles</a:t>
            </a:r>
          </a:p>
        </p:txBody>
      </p:sp>
    </p:spTree>
    <p:extLst>
      <p:ext uri="{BB962C8B-B14F-4D97-AF65-F5344CB8AC3E}">
        <p14:creationId xmlns:p14="http://schemas.microsoft.com/office/powerpoint/2010/main" xmlns="" val="3453055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7ECE91CE-B30C-4DC2-91C2-8E236498BE96}" type="slidenum">
              <a:rPr lang="en-US" altLang="en-US"/>
              <a:pPr>
                <a:defRPr/>
              </a:pPr>
              <a:t>‹#›</a:t>
            </a:fld>
            <a:endParaRPr lang="en-US" altLang="en-US"/>
          </a:p>
        </p:txBody>
      </p:sp>
    </p:spTree>
    <p:extLst>
      <p:ext uri="{BB962C8B-B14F-4D97-AF65-F5344CB8AC3E}">
        <p14:creationId xmlns:p14="http://schemas.microsoft.com/office/powerpoint/2010/main" xmlns="" val="364865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F8989777-49CB-4077-BC3A-AF839D2FF047}" type="slidenum">
              <a:rPr lang="en-US" altLang="en-US"/>
              <a:pPr>
                <a:defRPr/>
              </a:pPr>
              <a:t>‹#›</a:t>
            </a:fld>
            <a:endParaRPr lang="en-US" altLang="en-US"/>
          </a:p>
        </p:txBody>
      </p:sp>
    </p:spTree>
    <p:extLst>
      <p:ext uri="{BB962C8B-B14F-4D97-AF65-F5344CB8AC3E}">
        <p14:creationId xmlns:p14="http://schemas.microsoft.com/office/powerpoint/2010/main" xmlns="" val="22333893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4"/>
          <p:cNvSpPr>
            <a:spLocks noGrp="1" noChangeArrowheads="1"/>
          </p:cNvSpPr>
          <p:nvPr>
            <p:ph type="dt" sz="half" idx="10"/>
          </p:nvPr>
        </p:nvSpPr>
        <p:spPr>
          <a:ln/>
        </p:spPr>
        <p:txBody>
          <a:bodyPr/>
          <a:lstStyle>
            <a:lvl1pPr>
              <a:defRPr/>
            </a:lvl1pPr>
          </a:lstStyle>
          <a:p>
            <a:pPr>
              <a:defRPr/>
            </a:pPr>
            <a:endParaRPr lang="en-US"/>
          </a:p>
        </p:txBody>
      </p:sp>
      <p:sp>
        <p:nvSpPr>
          <p:cNvPr id="8" name="Rectangle 45"/>
          <p:cNvSpPr>
            <a:spLocks noGrp="1" noChangeArrowheads="1"/>
          </p:cNvSpPr>
          <p:nvPr>
            <p:ph type="ftr" sz="quarter" idx="11"/>
          </p:nvPr>
        </p:nvSpPr>
        <p:spPr>
          <a:ln/>
        </p:spPr>
        <p:txBody>
          <a:bodyPr/>
          <a:lstStyle>
            <a:lvl1pPr>
              <a:defRPr/>
            </a:lvl1pPr>
          </a:lstStyle>
          <a:p>
            <a:pPr>
              <a:defRPr/>
            </a:pPr>
            <a:endParaRPr lang="en-US"/>
          </a:p>
        </p:txBody>
      </p:sp>
      <p:sp>
        <p:nvSpPr>
          <p:cNvPr id="9" name="Rectangle 46"/>
          <p:cNvSpPr>
            <a:spLocks noGrp="1" noChangeArrowheads="1"/>
          </p:cNvSpPr>
          <p:nvPr>
            <p:ph type="sldNum" sz="quarter" idx="12"/>
          </p:nvPr>
        </p:nvSpPr>
        <p:spPr>
          <a:ln/>
        </p:spPr>
        <p:txBody>
          <a:bodyPr/>
          <a:lstStyle>
            <a:lvl1pPr>
              <a:defRPr/>
            </a:lvl1pPr>
          </a:lstStyle>
          <a:p>
            <a:pPr>
              <a:defRPr/>
            </a:pPr>
            <a:fld id="{553C2C96-C176-4E96-A68C-02262D53DFC2}" type="slidenum">
              <a:rPr lang="en-US" altLang="en-US"/>
              <a:pPr>
                <a:defRPr/>
              </a:pPr>
              <a:t>‹#›</a:t>
            </a:fld>
            <a:endParaRPr lang="en-US" altLang="en-US"/>
          </a:p>
        </p:txBody>
      </p:sp>
    </p:spTree>
    <p:extLst>
      <p:ext uri="{BB962C8B-B14F-4D97-AF65-F5344CB8AC3E}">
        <p14:creationId xmlns:p14="http://schemas.microsoft.com/office/powerpoint/2010/main" xmlns="" val="3451269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4"/>
          <p:cNvSpPr>
            <a:spLocks noGrp="1" noChangeArrowheads="1"/>
          </p:cNvSpPr>
          <p:nvPr>
            <p:ph type="dt" sz="half" idx="10"/>
          </p:nvPr>
        </p:nvSpPr>
        <p:spPr>
          <a:ln/>
        </p:spPr>
        <p:txBody>
          <a:bodyPr/>
          <a:lstStyle>
            <a:lvl1pPr>
              <a:defRPr/>
            </a:lvl1pPr>
          </a:lstStyle>
          <a:p>
            <a:pPr>
              <a:defRPr/>
            </a:pPr>
            <a:endParaRPr lang="en-US"/>
          </a:p>
        </p:txBody>
      </p:sp>
      <p:sp>
        <p:nvSpPr>
          <p:cNvPr id="4" name="Rectangle 45"/>
          <p:cNvSpPr>
            <a:spLocks noGrp="1" noChangeArrowheads="1"/>
          </p:cNvSpPr>
          <p:nvPr>
            <p:ph type="ftr" sz="quarter" idx="11"/>
          </p:nvPr>
        </p:nvSpPr>
        <p:spPr>
          <a:ln/>
        </p:spPr>
        <p:txBody>
          <a:bodyPr/>
          <a:lstStyle>
            <a:lvl1pPr>
              <a:defRPr/>
            </a:lvl1pPr>
          </a:lstStyle>
          <a:p>
            <a:pPr>
              <a:defRPr/>
            </a:pPr>
            <a:endParaRPr lang="en-US"/>
          </a:p>
        </p:txBody>
      </p:sp>
      <p:sp>
        <p:nvSpPr>
          <p:cNvPr id="5" name="Rectangle 46"/>
          <p:cNvSpPr>
            <a:spLocks noGrp="1" noChangeArrowheads="1"/>
          </p:cNvSpPr>
          <p:nvPr>
            <p:ph type="sldNum" sz="quarter" idx="12"/>
          </p:nvPr>
        </p:nvSpPr>
        <p:spPr>
          <a:ln/>
        </p:spPr>
        <p:txBody>
          <a:bodyPr/>
          <a:lstStyle>
            <a:lvl1pPr>
              <a:defRPr/>
            </a:lvl1pPr>
          </a:lstStyle>
          <a:p>
            <a:pPr>
              <a:defRPr/>
            </a:pPr>
            <a:fld id="{655B8D7A-20A1-486C-BB5A-94F7447E7280}" type="slidenum">
              <a:rPr lang="en-US" altLang="en-US"/>
              <a:pPr>
                <a:defRPr/>
              </a:pPr>
              <a:t>‹#›</a:t>
            </a:fld>
            <a:endParaRPr lang="en-US" altLang="en-US"/>
          </a:p>
        </p:txBody>
      </p:sp>
    </p:spTree>
    <p:extLst>
      <p:ext uri="{BB962C8B-B14F-4D97-AF65-F5344CB8AC3E}">
        <p14:creationId xmlns:p14="http://schemas.microsoft.com/office/powerpoint/2010/main" xmlns="" val="3725742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4"/>
          <p:cNvSpPr>
            <a:spLocks noGrp="1" noChangeArrowheads="1"/>
          </p:cNvSpPr>
          <p:nvPr>
            <p:ph type="dt" sz="half" idx="10"/>
          </p:nvPr>
        </p:nvSpPr>
        <p:spPr>
          <a:ln/>
        </p:spPr>
        <p:txBody>
          <a:bodyPr/>
          <a:lstStyle>
            <a:lvl1pPr>
              <a:defRPr/>
            </a:lvl1pPr>
          </a:lstStyle>
          <a:p>
            <a:pPr>
              <a:defRPr/>
            </a:pPr>
            <a:endParaRPr lang="en-US"/>
          </a:p>
        </p:txBody>
      </p:sp>
      <p:sp>
        <p:nvSpPr>
          <p:cNvPr id="3" name="Rectangle 45"/>
          <p:cNvSpPr>
            <a:spLocks noGrp="1" noChangeArrowheads="1"/>
          </p:cNvSpPr>
          <p:nvPr>
            <p:ph type="ftr" sz="quarter" idx="11"/>
          </p:nvPr>
        </p:nvSpPr>
        <p:spPr>
          <a:ln/>
        </p:spPr>
        <p:txBody>
          <a:bodyPr/>
          <a:lstStyle>
            <a:lvl1pPr>
              <a:defRPr/>
            </a:lvl1pPr>
          </a:lstStyle>
          <a:p>
            <a:pPr>
              <a:defRPr/>
            </a:pPr>
            <a:endParaRPr lang="en-US"/>
          </a:p>
        </p:txBody>
      </p:sp>
      <p:sp>
        <p:nvSpPr>
          <p:cNvPr id="4" name="Rectangle 46"/>
          <p:cNvSpPr>
            <a:spLocks noGrp="1" noChangeArrowheads="1"/>
          </p:cNvSpPr>
          <p:nvPr>
            <p:ph type="sldNum" sz="quarter" idx="12"/>
          </p:nvPr>
        </p:nvSpPr>
        <p:spPr>
          <a:ln/>
        </p:spPr>
        <p:txBody>
          <a:bodyPr/>
          <a:lstStyle>
            <a:lvl1pPr>
              <a:defRPr/>
            </a:lvl1pPr>
          </a:lstStyle>
          <a:p>
            <a:pPr>
              <a:defRPr/>
            </a:pPr>
            <a:fld id="{33239357-C0A1-4243-9930-663EDF7D92DC}" type="slidenum">
              <a:rPr lang="en-US" altLang="en-US"/>
              <a:pPr>
                <a:defRPr/>
              </a:pPr>
              <a:t>‹#›</a:t>
            </a:fld>
            <a:endParaRPr lang="en-US" altLang="en-US"/>
          </a:p>
        </p:txBody>
      </p:sp>
    </p:spTree>
    <p:extLst>
      <p:ext uri="{BB962C8B-B14F-4D97-AF65-F5344CB8AC3E}">
        <p14:creationId xmlns:p14="http://schemas.microsoft.com/office/powerpoint/2010/main" xmlns="" val="909315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C9370DBE-2F0E-46D6-9433-6AA07DEAF82F}" type="slidenum">
              <a:rPr lang="en-US" altLang="en-US"/>
              <a:pPr>
                <a:defRPr/>
              </a:pPr>
              <a:t>‹#›</a:t>
            </a:fld>
            <a:endParaRPr lang="en-US" altLang="en-US"/>
          </a:p>
        </p:txBody>
      </p:sp>
    </p:spTree>
    <p:extLst>
      <p:ext uri="{BB962C8B-B14F-4D97-AF65-F5344CB8AC3E}">
        <p14:creationId xmlns:p14="http://schemas.microsoft.com/office/powerpoint/2010/main" xmlns="" val="4123868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A10506CE-3CD7-44C0-B3F6-BA50C15A6767}" type="slidenum">
              <a:rPr lang="en-US" altLang="en-US"/>
              <a:pPr>
                <a:defRPr/>
              </a:pPr>
              <a:t>‹#›</a:t>
            </a:fld>
            <a:endParaRPr lang="en-US" altLang="en-US"/>
          </a:p>
        </p:txBody>
      </p:sp>
    </p:spTree>
    <p:extLst>
      <p:ext uri="{BB962C8B-B14F-4D97-AF65-F5344CB8AC3E}">
        <p14:creationId xmlns:p14="http://schemas.microsoft.com/office/powerpoint/2010/main" xmlns="" val="4034214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58"/>
            </a:gs>
            <a:gs pos="100000">
              <a:schemeClr val="bg1"/>
            </a:gs>
          </a:gsLst>
          <a:lin ang="27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1"/>
            <a:ext cx="12192000" cy="6856413"/>
            <a:chOff x="0" y="0"/>
            <a:chExt cx="5760" cy="4319"/>
          </a:xfrm>
        </p:grpSpPr>
        <p:sp>
          <p:nvSpPr>
            <p:cNvPr id="4099"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4100"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01"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1035" name="Freeform 6"/>
            <p:cNvSpPr>
              <a:spLocks/>
            </p:cNvSpPr>
            <p:nvPr/>
          </p:nvSpPr>
          <p:spPr bwMode="hidden">
            <a:xfrm>
              <a:off x="4038" y="3577"/>
              <a:ext cx="1720" cy="65"/>
            </a:xfrm>
            <a:custGeom>
              <a:avLst/>
              <a:gdLst>
                <a:gd name="T0" fmla="*/ 1722 w 1722"/>
                <a:gd name="T1" fmla="*/ 66 h 66"/>
                <a:gd name="T2" fmla="*/ 1722 w 1722"/>
                <a:gd name="T3" fmla="*/ 60 h 66"/>
                <a:gd name="T4" fmla="*/ 0 w 1722"/>
                <a:gd name="T5" fmla="*/ 0 h 66"/>
                <a:gd name="T6" fmla="*/ 0 w 1722"/>
                <a:gd name="T7" fmla="*/ 48 h 66"/>
                <a:gd name="T8" fmla="*/ 1722 w 1722"/>
                <a:gd name="T9" fmla="*/ 66 h 66"/>
                <a:gd name="T10" fmla="*/ 1722 w 1722"/>
                <a:gd name="T11" fmla="*/ 6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03"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eaLnBrk="1" hangingPunct="1">
                <a:defRPr/>
              </a:pPr>
              <a:endParaRPr lang="en-US">
                <a:latin typeface="Arial" charset="0"/>
              </a:endParaRPr>
            </a:p>
          </p:txBody>
        </p:sp>
        <p:sp>
          <p:nvSpPr>
            <p:cNvPr id="1037" name="Freeform 8"/>
            <p:cNvSpPr>
              <a:spLocks/>
            </p:cNvSpPr>
            <p:nvPr/>
          </p:nvSpPr>
          <p:spPr bwMode="hidden">
            <a:xfrm>
              <a:off x="4784" y="3702"/>
              <a:ext cx="974" cy="101"/>
            </a:xfrm>
            <a:custGeom>
              <a:avLst/>
              <a:gdLst>
                <a:gd name="T0" fmla="*/ 975 w 975"/>
                <a:gd name="T1" fmla="*/ 48 h 101"/>
                <a:gd name="T2" fmla="*/ 975 w 975"/>
                <a:gd name="T3" fmla="*/ 0 h 101"/>
                <a:gd name="T4" fmla="*/ 0 w 975"/>
                <a:gd name="T5" fmla="*/ 24 h 101"/>
                <a:gd name="T6" fmla="*/ 0 w 975"/>
                <a:gd name="T7" fmla="*/ 101 h 101"/>
                <a:gd name="T8" fmla="*/ 975 w 975"/>
                <a:gd name="T9" fmla="*/ 48 h 101"/>
                <a:gd name="T10" fmla="*/ 975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1038" name="Freeform 9"/>
            <p:cNvSpPr>
              <a:spLocks/>
            </p:cNvSpPr>
            <p:nvPr/>
          </p:nvSpPr>
          <p:spPr bwMode="hidden">
            <a:xfrm>
              <a:off x="3619" y="3815"/>
              <a:ext cx="2139" cy="198"/>
            </a:xfrm>
            <a:custGeom>
              <a:avLst/>
              <a:gdLst>
                <a:gd name="T0" fmla="*/ 2141 w 2141"/>
                <a:gd name="T1" fmla="*/ 0 h 198"/>
                <a:gd name="T2" fmla="*/ 0 w 2141"/>
                <a:gd name="T3" fmla="*/ 156 h 198"/>
                <a:gd name="T4" fmla="*/ 0 w 2141"/>
                <a:gd name="T5" fmla="*/ 198 h 198"/>
                <a:gd name="T6" fmla="*/ 2141 w 2141"/>
                <a:gd name="T7" fmla="*/ 0 h 198"/>
                <a:gd name="T8" fmla="*/ 2141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06"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1040" name="Freeform 11"/>
            <p:cNvSpPr>
              <a:spLocks/>
            </p:cNvSpPr>
            <p:nvPr/>
          </p:nvSpPr>
          <p:spPr bwMode="hidden">
            <a:xfrm>
              <a:off x="2097" y="4043"/>
              <a:ext cx="2514" cy="276"/>
            </a:xfrm>
            <a:custGeom>
              <a:avLst/>
              <a:gdLst>
                <a:gd name="T0" fmla="*/ 2182 w 2517"/>
                <a:gd name="T1" fmla="*/ 276 h 276"/>
                <a:gd name="T2" fmla="*/ 2517 w 2517"/>
                <a:gd name="T3" fmla="*/ 204 h 276"/>
                <a:gd name="T4" fmla="*/ 2260 w 2517"/>
                <a:gd name="T5" fmla="*/ 0 h 276"/>
                <a:gd name="T6" fmla="*/ 0 w 2517"/>
                <a:gd name="T7" fmla="*/ 276 h 276"/>
                <a:gd name="T8" fmla="*/ 2182 w 2517"/>
                <a:gd name="T9" fmla="*/ 276 h 276"/>
                <a:gd name="T10" fmla="*/ 2182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08"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eaLnBrk="1" hangingPunct="1">
                <a:defRPr/>
              </a:pPr>
              <a:endParaRPr lang="en-US">
                <a:latin typeface="Arial" charset="0"/>
              </a:endParaRPr>
            </a:p>
          </p:txBody>
        </p:sp>
        <p:sp>
          <p:nvSpPr>
            <p:cNvPr id="1042" name="Freeform 13"/>
            <p:cNvSpPr>
              <a:spLocks/>
            </p:cNvSpPr>
            <p:nvPr/>
          </p:nvSpPr>
          <p:spPr bwMode="hidden">
            <a:xfrm>
              <a:off x="5030" y="3151"/>
              <a:ext cx="728" cy="240"/>
            </a:xfrm>
            <a:custGeom>
              <a:avLst/>
              <a:gdLst>
                <a:gd name="T0" fmla="*/ 729 w 729"/>
                <a:gd name="T1" fmla="*/ 240 h 240"/>
                <a:gd name="T2" fmla="*/ 0 w 729"/>
                <a:gd name="T3" fmla="*/ 0 h 240"/>
                <a:gd name="T4" fmla="*/ 0 w 729"/>
                <a:gd name="T5" fmla="*/ 6 h 240"/>
                <a:gd name="T6" fmla="*/ 729 w 729"/>
                <a:gd name="T7" fmla="*/ 240 h 240"/>
                <a:gd name="T8" fmla="*/ 729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10"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1044" name="Freeform 15"/>
            <p:cNvSpPr>
              <a:spLocks/>
            </p:cNvSpPr>
            <p:nvPr/>
          </p:nvSpPr>
          <p:spPr bwMode="hidden">
            <a:xfrm>
              <a:off x="5030" y="3049"/>
              <a:ext cx="728" cy="318"/>
            </a:xfrm>
            <a:custGeom>
              <a:avLst/>
              <a:gdLst>
                <a:gd name="T0" fmla="*/ 729 w 729"/>
                <a:gd name="T1" fmla="*/ 318 h 318"/>
                <a:gd name="T2" fmla="*/ 729 w 729"/>
                <a:gd name="T3" fmla="*/ 312 h 318"/>
                <a:gd name="T4" fmla="*/ 0 w 729"/>
                <a:gd name="T5" fmla="*/ 0 h 318"/>
                <a:gd name="T6" fmla="*/ 0 w 729"/>
                <a:gd name="T7" fmla="*/ 54 h 318"/>
                <a:gd name="T8" fmla="*/ 729 w 729"/>
                <a:gd name="T9" fmla="*/ 318 h 318"/>
                <a:gd name="T10" fmla="*/ 729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12"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4113"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14"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eaLnBrk="1" hangingPunct="1">
                <a:defRPr/>
              </a:pPr>
              <a:endParaRPr lang="en-US">
                <a:latin typeface="Arial" charset="0"/>
              </a:endParaRPr>
            </a:p>
          </p:txBody>
        </p:sp>
        <p:sp>
          <p:nvSpPr>
            <p:cNvPr id="1048"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16"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1050"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18"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19"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eaLnBrk="1" hangingPunct="1">
                <a:defRPr/>
              </a:pPr>
              <a:endParaRPr lang="en-US">
                <a:latin typeface="Arial" charset="0"/>
              </a:endParaRPr>
            </a:p>
          </p:txBody>
        </p:sp>
        <p:sp>
          <p:nvSpPr>
            <p:cNvPr id="4120"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eaLnBrk="1" hangingPunct="1">
                <a:defRPr/>
              </a:pPr>
              <a:endParaRPr lang="en-US">
                <a:latin typeface="Arial" charset="0"/>
              </a:endParaRPr>
            </a:p>
          </p:txBody>
        </p:sp>
        <p:sp>
          <p:nvSpPr>
            <p:cNvPr id="1054"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22"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4123"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1057" name="Freeform 28"/>
            <p:cNvSpPr>
              <a:spLocks/>
            </p:cNvSpPr>
            <p:nvPr/>
          </p:nvSpPr>
          <p:spPr bwMode="hidden">
            <a:xfrm>
              <a:off x="5698" y="653"/>
              <a:ext cx="60" cy="311"/>
            </a:xfrm>
            <a:custGeom>
              <a:avLst/>
              <a:gdLst>
                <a:gd name="T0" fmla="*/ 0 w 60"/>
                <a:gd name="T1" fmla="*/ 144 h 312"/>
                <a:gd name="T2" fmla="*/ 60 w 60"/>
                <a:gd name="T3" fmla="*/ 312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25"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1059"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27"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28"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4129"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30"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31"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4132"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33"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34"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grpSp>
          <p:nvGrpSpPr>
            <p:cNvPr id="1068" name="Group 39"/>
            <p:cNvGrpSpPr>
              <a:grpSpLocks/>
            </p:cNvGrpSpPr>
            <p:nvPr userDrawn="1"/>
          </p:nvGrpSpPr>
          <p:grpSpPr bwMode="auto">
            <a:xfrm>
              <a:off x="0" y="1632"/>
              <a:ext cx="5758" cy="1858"/>
              <a:chOff x="0" y="1632"/>
              <a:chExt cx="5758" cy="1858"/>
            </a:xfrm>
          </p:grpSpPr>
          <p:sp>
            <p:nvSpPr>
              <p:cNvPr id="4136"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4137"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eaLnBrk="1" hangingPunct="1">
                  <a:defRPr/>
                </a:pPr>
                <a:endParaRPr lang="en-US">
                  <a:latin typeface="Arial" charset="0"/>
                </a:endParaRPr>
              </a:p>
            </p:txBody>
          </p:sp>
        </p:grpSp>
      </p:grpSp>
      <p:sp>
        <p:nvSpPr>
          <p:cNvPr id="4138" name="Rectangle 42"/>
          <p:cNvSpPr>
            <a:spLocks noGrp="1" noChangeArrowheads="1"/>
          </p:cNvSpPr>
          <p:nvPr>
            <p:ph type="title"/>
          </p:nvPr>
        </p:nvSpPr>
        <p:spPr bwMode="auto">
          <a:xfrm>
            <a:off x="609600" y="277813"/>
            <a:ext cx="10972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39" name="Rectangle 43"/>
          <p:cNvSpPr>
            <a:spLocks noGrp="1" noChangeArrowheads="1"/>
          </p:cNvSpPr>
          <p:nvPr>
            <p:ph type="body" idx="1"/>
          </p:nvPr>
        </p:nvSpPr>
        <p:spPr bwMode="auto">
          <a:xfrm>
            <a:off x="609600" y="1600201"/>
            <a:ext cx="109728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40" name="Rectangle 44"/>
          <p:cNvSpPr>
            <a:spLocks noGrp="1" noChangeArrowheads="1"/>
          </p:cNvSpPr>
          <p:nvPr>
            <p:ph type="dt" sz="half" idx="2"/>
          </p:nvPr>
        </p:nvSpPr>
        <p:spPr bwMode="auto">
          <a:xfrm>
            <a:off x="609600" y="6243638"/>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latin typeface="Arial" charset="0"/>
              </a:defRPr>
            </a:lvl1pPr>
          </a:lstStyle>
          <a:p>
            <a:pPr>
              <a:defRPr/>
            </a:pPr>
            <a:endParaRPr lang="en-US"/>
          </a:p>
        </p:txBody>
      </p:sp>
      <p:sp>
        <p:nvSpPr>
          <p:cNvPr id="4141" name="Rectangle 4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latin typeface="Arial" charset="0"/>
              </a:defRPr>
            </a:lvl1pPr>
          </a:lstStyle>
          <a:p>
            <a:pPr>
              <a:defRPr/>
            </a:pPr>
            <a:endParaRPr lang="en-US"/>
          </a:p>
        </p:txBody>
      </p:sp>
      <p:sp>
        <p:nvSpPr>
          <p:cNvPr id="4142" name="Rectangle 46"/>
          <p:cNvSpPr>
            <a:spLocks noGrp="1" noChangeArrowheads="1"/>
          </p:cNvSpPr>
          <p:nvPr>
            <p:ph type="sldNum" sz="quarter" idx="4"/>
          </p:nvPr>
        </p:nvSpPr>
        <p:spPr bwMode="auto">
          <a:xfrm>
            <a:off x="8737600" y="6243638"/>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defRPr>
            </a:lvl1pPr>
          </a:lstStyle>
          <a:p>
            <a:pPr>
              <a:defRPr/>
            </a:pPr>
            <a:fld id="{E07B8D2E-96F3-48EA-9174-0AD056EA6774}"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739"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90000"/>
        <a:buFont typeface="Wingdings" panose="05000000000000000000" pitchFamily="2" charset="2"/>
        <a:buBlip>
          <a:blip r:embed="rId13"/>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90000"/>
        <a:buFont typeface="Wingdings" panose="05000000000000000000" pitchFamily="2" charset="2"/>
        <a:buBlip>
          <a:blip r:embed="rId14"/>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90000"/>
        <a:buFont typeface="Wingdings" panose="05000000000000000000" pitchFamily="2" charset="2"/>
        <a:buBlip>
          <a:blip r:embed="rId15"/>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609600" y="152400"/>
            <a:ext cx="109728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2051" name="Text Placeholder 12"/>
          <p:cNvSpPr>
            <a:spLocks noGrp="1"/>
          </p:cNvSpPr>
          <p:nvPr>
            <p:ph type="body" idx="1"/>
          </p:nvPr>
        </p:nvSpPr>
        <p:spPr bwMode="auto">
          <a:xfrm>
            <a:off x="609600" y="1219200"/>
            <a:ext cx="10972800" cy="4910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4" name="Date Placeholder 13"/>
          <p:cNvSpPr>
            <a:spLocks noGrp="1"/>
          </p:cNvSpPr>
          <p:nvPr>
            <p:ph type="dt" sz="half" idx="2"/>
          </p:nvPr>
        </p:nvSpPr>
        <p:spPr>
          <a:xfrm>
            <a:off x="8534401" y="6356351"/>
            <a:ext cx="3052233" cy="365125"/>
          </a:xfrm>
          <a:prstGeom prst="rect">
            <a:avLst/>
          </a:prstGeom>
        </p:spPr>
        <p:txBody>
          <a:bodyPr vert="horz"/>
          <a:lstStyle>
            <a:lvl1pPr algn="l" eaLnBrk="1" fontAlgn="auto" latinLnBrk="0" hangingPunct="1">
              <a:spcBef>
                <a:spcPts val="0"/>
              </a:spcBef>
              <a:spcAft>
                <a:spcPts val="0"/>
              </a:spcAft>
              <a:defRPr kumimoji="0" sz="1400">
                <a:solidFill>
                  <a:srgbClr val="464653"/>
                </a:solidFill>
                <a:latin typeface="+mn-lt"/>
                <a:cs typeface="+mn-cs"/>
              </a:defRPr>
            </a:lvl1pPr>
          </a:lstStyle>
          <a:p>
            <a:pPr>
              <a:defRPr/>
            </a:pPr>
            <a:fld id="{47091397-7E3E-40C9-B97E-A9764D7F0CE1}" type="datetimeFigureOut">
              <a:rPr lang="sr-Latn-CS"/>
              <a:pPr>
                <a:defRPr/>
              </a:pPr>
              <a:t>2.9.2023.</a:t>
            </a:fld>
            <a:endParaRPr lang="sr-Latn-CS"/>
          </a:p>
        </p:txBody>
      </p:sp>
      <p:sp>
        <p:nvSpPr>
          <p:cNvPr id="3" name="Footer Placeholder 2"/>
          <p:cNvSpPr>
            <a:spLocks noGrp="1"/>
          </p:cNvSpPr>
          <p:nvPr>
            <p:ph type="ftr" sz="quarter" idx="3"/>
          </p:nvPr>
        </p:nvSpPr>
        <p:spPr>
          <a:xfrm>
            <a:off x="3865033" y="6356351"/>
            <a:ext cx="4673600" cy="365125"/>
          </a:xfrm>
          <a:prstGeom prst="rect">
            <a:avLst/>
          </a:prstGeom>
        </p:spPr>
        <p:txBody>
          <a:bodyPr vert="horz"/>
          <a:lstStyle>
            <a:lvl1pPr algn="r" eaLnBrk="1" fontAlgn="auto" latinLnBrk="0" hangingPunct="1">
              <a:spcBef>
                <a:spcPts val="0"/>
              </a:spcBef>
              <a:spcAft>
                <a:spcPts val="0"/>
              </a:spcAft>
              <a:defRPr kumimoji="0" sz="1400">
                <a:solidFill>
                  <a:srgbClr val="464653"/>
                </a:solidFill>
                <a:latin typeface="+mn-lt"/>
                <a:cs typeface="+mn-cs"/>
              </a:defRPr>
            </a:lvl1pPr>
          </a:lstStyle>
          <a:p>
            <a:pPr>
              <a:defRPr/>
            </a:pPr>
            <a:endParaRPr lang="sr-Latn-CS"/>
          </a:p>
        </p:txBody>
      </p:sp>
      <p:sp>
        <p:nvSpPr>
          <p:cNvPr id="23" name="Slide Number Placeholder 22"/>
          <p:cNvSpPr>
            <a:spLocks noGrp="1"/>
          </p:cNvSpPr>
          <p:nvPr>
            <p:ph type="sldNum" sz="quarter" idx="4"/>
          </p:nvPr>
        </p:nvSpPr>
        <p:spPr>
          <a:xfrm>
            <a:off x="817033" y="6356351"/>
            <a:ext cx="2641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400">
                <a:solidFill>
                  <a:srgbClr val="464653"/>
                </a:solidFill>
                <a:latin typeface="Calibri" panose="020F0502020204030204" pitchFamily="34" charset="0"/>
                <a:cs typeface="Arial" panose="020B0604020202020204" pitchFamily="34" charset="0"/>
              </a:defRPr>
            </a:lvl1pPr>
          </a:lstStyle>
          <a:p>
            <a:pPr>
              <a:defRPr/>
            </a:pPr>
            <a:fld id="{3DD28AE8-903B-4726-816B-D6C78B716D80}" type="slidenum">
              <a:rPr lang="sr-Latn-CS" altLang="en-US"/>
              <a:pPr>
                <a:defRPr/>
              </a:pPr>
              <a:t>‹#›</a:t>
            </a:fld>
            <a:endParaRPr lang="sr-Latn-CS" altLang="en-US"/>
          </a:p>
        </p:txBody>
      </p:sp>
      <p:sp>
        <p:nvSpPr>
          <p:cNvPr id="2055" name="Straight Connector 27"/>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2056" name="Straight Connector 28"/>
          <p:cNvSpPr>
            <a:spLocks noChangeShapeType="1"/>
          </p:cNvSpPr>
          <p:nvPr/>
        </p:nvSpPr>
        <p:spPr bwMode="auto">
          <a:xfrm>
            <a:off x="609600" y="1143000"/>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 name="Isosceles Triangle 9"/>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Lst>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Calibri" pitchFamily="34" charset="0"/>
        </a:defRPr>
      </a:lvl2pPr>
      <a:lvl3pPr algn="l" rtl="0" eaLnBrk="0" fontAlgn="base" hangingPunct="0">
        <a:spcBef>
          <a:spcPct val="0"/>
        </a:spcBef>
        <a:spcAft>
          <a:spcPct val="0"/>
        </a:spcAft>
        <a:defRPr sz="3200">
          <a:solidFill>
            <a:schemeClr val="tx2"/>
          </a:solidFill>
          <a:latin typeface="Calibri" pitchFamily="34" charset="0"/>
        </a:defRPr>
      </a:lvl3pPr>
      <a:lvl4pPr algn="l" rtl="0" eaLnBrk="0" fontAlgn="base" hangingPunct="0">
        <a:spcBef>
          <a:spcPct val="0"/>
        </a:spcBef>
        <a:spcAft>
          <a:spcPct val="0"/>
        </a:spcAft>
        <a:defRPr sz="3200">
          <a:solidFill>
            <a:schemeClr val="tx2"/>
          </a:solidFill>
          <a:latin typeface="Calibri" pitchFamily="34" charset="0"/>
        </a:defRPr>
      </a:lvl4pPr>
      <a:lvl5pPr algn="l" rtl="0" eaLnBrk="0" fontAlgn="base" hangingPunct="0">
        <a:spcBef>
          <a:spcPct val="0"/>
        </a:spcBef>
        <a:spcAft>
          <a:spcPct val="0"/>
        </a:spcAft>
        <a:defRPr sz="3200">
          <a:solidFill>
            <a:schemeClr val="tx2"/>
          </a:solidFill>
          <a:latin typeface="Calibri" pitchFamily="34"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2.emf"/></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wmf"/><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e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2.png"/><Relationship Id="rId7" Type="http://schemas.openxmlformats.org/officeDocument/2006/relationships/image" Target="../media/image59.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ChangeArrowheads="1"/>
          </p:cNvSpPr>
          <p:nvPr/>
        </p:nvSpPr>
        <p:spPr bwMode="auto">
          <a:xfrm>
            <a:off x="4312647" y="2681645"/>
            <a:ext cx="325409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9pPr>
          </a:lstStyle>
          <a:p>
            <a:pPr algn="ctr">
              <a:spcBef>
                <a:spcPct val="0"/>
              </a:spcBef>
              <a:buClrTx/>
              <a:buSzTx/>
              <a:buFontTx/>
              <a:buNone/>
            </a:pPr>
            <a:r>
              <a:rPr lang="en-US" altLang="en-US" sz="3600" b="1" dirty="0" smtClean="0">
                <a:solidFill>
                  <a:srgbClr val="000000"/>
                </a:solidFill>
                <a:latin typeface="Arial" panose="020B0604020202020204" pitchFamily="34" charset="0"/>
                <a:cs typeface="Calibri" panose="020F0502020204030204" pitchFamily="34" charset="0"/>
              </a:rPr>
              <a:t>ONCOLOGY</a:t>
            </a:r>
            <a:r>
              <a:rPr lang="sr-Latn-RS" altLang="en-US" sz="3600" b="1" dirty="0" smtClean="0">
                <a:solidFill>
                  <a:srgbClr val="000000"/>
                </a:solidFill>
                <a:latin typeface="Arial" panose="020B0604020202020204" pitchFamily="34" charset="0"/>
                <a:cs typeface="Calibri" panose="020F0502020204030204" pitchFamily="34" charset="0"/>
              </a:rPr>
              <a:t> 1</a:t>
            </a:r>
            <a:endParaRPr lang="sr-Cyrl-CS" altLang="en-US" sz="3600" dirty="0">
              <a:solidFill>
                <a:srgbClr val="000000"/>
              </a:solidFill>
              <a:latin typeface="Arial" panose="020B0604020202020204" pitchFamily="34" charset="0"/>
              <a:cs typeface="Calibri" panose="020F0502020204030204" pitchFamily="34" charset="0"/>
            </a:endParaRPr>
          </a:p>
        </p:txBody>
      </p:sp>
      <p:sp>
        <p:nvSpPr>
          <p:cNvPr id="5" name="Title 1"/>
          <p:cNvSpPr txBox="1">
            <a:spLocks/>
          </p:cNvSpPr>
          <p:nvPr/>
        </p:nvSpPr>
        <p:spPr>
          <a:xfrm>
            <a:off x="1905000" y="3733800"/>
            <a:ext cx="8966200" cy="914400"/>
          </a:xfrm>
          <a:prstGeom prst="rect">
            <a:avLst/>
          </a:prstGeom>
        </p:spPr>
        <p:txBody>
          <a:bodyPr vert="horz" anchor="t" anchorCtr="0">
            <a:noAutofit/>
          </a:bodyPr>
          <a:lstStyle/>
          <a:p>
            <a:pPr algn="ctr" fontAlgn="auto">
              <a:spcAft>
                <a:spcPts val="0"/>
              </a:spcAft>
              <a:defRPr/>
            </a:pPr>
            <a:r>
              <a:rPr lang="en-US" sz="3200" dirty="0" smtClean="0">
                <a:solidFill>
                  <a:schemeClr val="tx2"/>
                </a:solidFill>
              </a:rPr>
              <a:t>Nuclear Medicine Scans: Analysis of uptake mechanism and imaging protocols</a:t>
            </a:r>
            <a:endParaRPr lang="en-US" sz="3200" b="1" dirty="0">
              <a:latin typeface="+mn-lt"/>
              <a:ea typeface="+mj-ea"/>
              <a:cs typeface="Arial" pitchFamily="34" charset="0"/>
            </a:endParaRPr>
          </a:p>
        </p:txBody>
      </p:sp>
      <p:sp>
        <p:nvSpPr>
          <p:cNvPr id="7" name="Subtitle 6"/>
          <p:cNvSpPr>
            <a:spLocks noGrp="1"/>
          </p:cNvSpPr>
          <p:nvPr>
            <p:ph type="subTitle" idx="1"/>
          </p:nvPr>
        </p:nvSpPr>
        <p:spPr/>
        <p:txBody>
          <a:bodyPr/>
          <a:lstStyle/>
          <a:p>
            <a:endParaRPr lang="en-US"/>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cmej.org.za/index.php/cmej/article/viewFile/2798/3136/16836"/>
          <p:cNvPicPr>
            <a:picLocks noChangeAspect="1" noChangeArrowheads="1"/>
          </p:cNvPicPr>
          <p:nvPr/>
        </p:nvPicPr>
        <p:blipFill>
          <a:blip r:embed="rId2" cstate="print"/>
          <a:srcRect/>
          <a:stretch>
            <a:fillRect/>
          </a:stretch>
        </p:blipFill>
        <p:spPr bwMode="auto">
          <a:xfrm>
            <a:off x="7543800" y="1565311"/>
            <a:ext cx="4648200" cy="5292689"/>
          </a:xfrm>
          <a:prstGeom prst="rect">
            <a:avLst/>
          </a:prstGeom>
          <a:noFill/>
          <a:ln>
            <a:solidFill>
              <a:schemeClr val="tx1"/>
            </a:solidFill>
          </a:ln>
        </p:spPr>
      </p:pic>
      <p:sp>
        <p:nvSpPr>
          <p:cNvPr id="2" name="Content Placeholder 1"/>
          <p:cNvSpPr>
            <a:spLocks noGrp="1"/>
          </p:cNvSpPr>
          <p:nvPr>
            <p:ph idx="1"/>
          </p:nvPr>
        </p:nvSpPr>
        <p:spPr>
          <a:xfrm>
            <a:off x="0" y="838200"/>
            <a:ext cx="8153400" cy="457200"/>
          </a:xfrm>
        </p:spPr>
        <p:txBody>
          <a:bodyPr>
            <a:noAutofit/>
          </a:bodyPr>
          <a:lstStyle/>
          <a:p>
            <a:pPr>
              <a:buNone/>
            </a:pPr>
            <a:r>
              <a:rPr lang="sr-Latn-CS" sz="2800" i="1" dirty="0" smtClean="0"/>
              <a:t>“If you can see it, you can kill it” </a:t>
            </a:r>
          </a:p>
          <a:p>
            <a:pPr>
              <a:buNone/>
            </a:pPr>
            <a:r>
              <a:rPr lang="de-DE" sz="1600" dirty="0"/>
              <a:t>Prof. Dr Richard P. Baum</a:t>
            </a:r>
            <a:endParaRPr lang="sr-Latn-CS" sz="1600" dirty="0"/>
          </a:p>
        </p:txBody>
      </p:sp>
      <p:sp>
        <p:nvSpPr>
          <p:cNvPr id="5" name="Title 4"/>
          <p:cNvSpPr>
            <a:spLocks noGrp="1"/>
          </p:cNvSpPr>
          <p:nvPr>
            <p:ph type="title"/>
          </p:nvPr>
        </p:nvSpPr>
        <p:spPr>
          <a:xfrm>
            <a:off x="533400" y="125413"/>
            <a:ext cx="10972800" cy="636587"/>
          </a:xfrm>
        </p:spPr>
        <p:txBody>
          <a:bodyPr/>
          <a:lstStyle/>
          <a:p>
            <a:pPr algn="l"/>
            <a:r>
              <a:rPr lang="sr-Latn-CS" dirty="0" smtClean="0"/>
              <a:t>THERANOSTICS</a:t>
            </a:r>
            <a:endParaRPr lang="sr-Latn-CS" dirty="0"/>
          </a:p>
        </p:txBody>
      </p:sp>
      <p:pic>
        <p:nvPicPr>
          <p:cNvPr id="638978" name="Picture 2" descr="Theranostics 04: 0047 image No. 003"/>
          <p:cNvPicPr>
            <a:picLocks noChangeAspect="1" noChangeArrowheads="1"/>
          </p:cNvPicPr>
          <p:nvPr/>
        </p:nvPicPr>
        <p:blipFill>
          <a:blip r:embed="rId3" cstate="print"/>
          <a:srcRect/>
          <a:stretch>
            <a:fillRect/>
          </a:stretch>
        </p:blipFill>
        <p:spPr bwMode="auto">
          <a:xfrm>
            <a:off x="7658100" y="0"/>
            <a:ext cx="2476500" cy="1238250"/>
          </a:xfrm>
          <a:prstGeom prst="rect">
            <a:avLst/>
          </a:prstGeom>
          <a:noFill/>
        </p:spPr>
      </p:pic>
      <p:pic>
        <p:nvPicPr>
          <p:cNvPr id="6" name="Content Placeholder 3"/>
          <p:cNvPicPr>
            <a:picLocks noChangeAspect="1"/>
          </p:cNvPicPr>
          <p:nvPr/>
        </p:nvPicPr>
        <p:blipFill rotWithShape="1">
          <a:blip r:embed="rId4" cstate="print">
            <a:extLst>
              <a:ext uri="{28A0092B-C50C-407E-A947-70E740481C1C}">
                <a14:useLocalDpi xmlns:a14="http://schemas.microsoft.com/office/drawing/2010/main" xmlns="" val="0"/>
              </a:ext>
            </a:extLst>
          </a:blip>
          <a:srcRect l="699" t="21165" b="21812"/>
          <a:stretch/>
        </p:blipFill>
        <p:spPr bwMode="auto">
          <a:xfrm>
            <a:off x="8851" y="1676400"/>
            <a:ext cx="6812843" cy="5181599"/>
          </a:xfrm>
          <a:prstGeom prst="rect">
            <a:avLst/>
          </a:prstGeom>
          <a:noFill/>
          <a:ln w="9525">
            <a:noFill/>
            <a:miter lim="800000"/>
            <a:headEnd/>
            <a:tailEnd/>
          </a:ln>
          <a:effectLst/>
        </p:spPr>
      </p:pic>
    </p:spTree>
    <p:extLst>
      <p:ext uri="{BB962C8B-B14F-4D97-AF65-F5344CB8AC3E}">
        <p14:creationId xmlns:p14="http://schemas.microsoft.com/office/powerpoint/2010/main" xmlns="" val="5247527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5" name="Picture 3"/>
          <p:cNvPicPr>
            <a:picLocks noChangeAspect="1" noChangeArrowheads="1"/>
          </p:cNvPicPr>
          <p:nvPr/>
        </p:nvPicPr>
        <p:blipFill>
          <a:blip r:embed="rId2" cstate="print"/>
          <a:srcRect b="12265"/>
          <a:stretch>
            <a:fillRect/>
          </a:stretch>
        </p:blipFill>
        <p:spPr bwMode="auto">
          <a:xfrm>
            <a:off x="1219200" y="0"/>
            <a:ext cx="9601200" cy="68339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sp>
        <p:nvSpPr>
          <p:cNvPr id="4" name="Rectangle 3"/>
          <p:cNvSpPr/>
          <p:nvPr/>
        </p:nvSpPr>
        <p:spPr>
          <a:xfrm>
            <a:off x="1143000" y="280988"/>
            <a:ext cx="10058400" cy="2185214"/>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eaLnBrk="1" hangingPunct="1">
              <a:spcBef>
                <a:spcPts val="100"/>
              </a:spcBef>
            </a:pPr>
            <a:r>
              <a:rPr lang="sr-Latn-RS" altLang="en-US" sz="3600" b="1" dirty="0" smtClean="0">
                <a:solidFill>
                  <a:srgbClr val="FFFF66"/>
                </a:solidFill>
                <a:cs typeface="Arial" panose="020B0604020202020204" pitchFamily="34" charset="0"/>
              </a:rPr>
              <a:t>TUMOR-SEEKING RF</a:t>
            </a:r>
          </a:p>
          <a:p>
            <a:pPr algn="ctr" eaLnBrk="1" hangingPunct="1"/>
            <a:endParaRPr lang="sr-Cyrl-RS" altLang="en-US" sz="2800" dirty="0">
              <a:latin typeface="+mn-lt"/>
              <a:ea typeface="Cambria" panose="02040503050406030204" pitchFamily="18" charset="0"/>
              <a:cs typeface="Cambria" panose="02040503050406030204" pitchFamily="18" charset="0"/>
            </a:endParaRPr>
          </a:p>
          <a:p>
            <a:pPr eaLnBrk="1" hangingPunct="1"/>
            <a:r>
              <a:rPr lang="sr-Latn-CS" altLang="en-US" sz="2400" dirty="0" smtClean="0">
                <a:latin typeface="+mn-lt"/>
                <a:ea typeface="Cambria" panose="02040503050406030204" pitchFamily="18" charset="0"/>
                <a:cs typeface="Cambria" panose="02040503050406030204" pitchFamily="18" charset="0"/>
              </a:rPr>
              <a:t>“</a:t>
            </a:r>
            <a:r>
              <a:rPr lang="sr-Latn-RS" altLang="en-US" sz="2400" dirty="0" smtClean="0">
                <a:latin typeface="+mn-lt"/>
                <a:ea typeface="Cambria" panose="02040503050406030204" pitchFamily="18" charset="0"/>
                <a:cs typeface="Cambria" panose="02040503050406030204" pitchFamily="18" charset="0"/>
              </a:rPr>
              <a:t>POSITIVE</a:t>
            </a:r>
            <a:r>
              <a:rPr lang="sr-Latn-CS" altLang="en-US" sz="2400" dirty="0" smtClean="0">
                <a:latin typeface="+mn-lt"/>
                <a:ea typeface="Cambria" panose="02040503050406030204" pitchFamily="18" charset="0"/>
                <a:cs typeface="Cambria" panose="02040503050406030204" pitchFamily="18" charset="0"/>
              </a:rPr>
              <a:t>” </a:t>
            </a:r>
            <a:r>
              <a:rPr lang="sr-Latn-RS" altLang="en-US" sz="2400" dirty="0" smtClean="0">
                <a:latin typeface="+mn-lt"/>
                <a:ea typeface="Cambria" panose="02040503050406030204" pitchFamily="18" charset="0"/>
                <a:cs typeface="Cambria" panose="02040503050406030204" pitchFamily="18" charset="0"/>
              </a:rPr>
              <a:t>UPTAKE </a:t>
            </a:r>
            <a:r>
              <a:rPr lang="sr-Cyrl-RS" altLang="en-US" sz="2400" dirty="0" smtClean="0">
                <a:latin typeface="+mn-lt"/>
                <a:ea typeface="Cambria" panose="02040503050406030204" pitchFamily="18" charset="0"/>
                <a:cs typeface="Cambria" panose="02040503050406030204" pitchFamily="18" charset="0"/>
              </a:rPr>
              <a:t>- </a:t>
            </a:r>
            <a:r>
              <a:rPr lang="en-US" sz="2400" dirty="0" smtClean="0"/>
              <a:t>MORE INTENSIVE ACCUMULATIONS OR "HOT" </a:t>
            </a:r>
            <a:r>
              <a:rPr lang="sr-Latn-RS" sz="2400" dirty="0" smtClean="0"/>
              <a:t>SPOTS </a:t>
            </a:r>
            <a:r>
              <a:rPr lang="en-US" sz="2400" dirty="0" smtClean="0"/>
              <a:t>WHERE </a:t>
            </a:r>
            <a:r>
              <a:rPr lang="en-US" sz="2400" dirty="0" smtClean="0"/>
              <a:t>THE TUMOR IS LOCATED IN THE </a:t>
            </a:r>
            <a:r>
              <a:rPr lang="sr-Latn-RS" sz="2400" dirty="0" smtClean="0"/>
              <a:t>BODY</a:t>
            </a:r>
            <a:endParaRPr lang="sr-Latn-CS" altLang="en-US" sz="2400" dirty="0">
              <a:latin typeface="+mn-lt"/>
              <a:ea typeface="Cambria" panose="02040503050406030204" pitchFamily="18" charset="0"/>
              <a:cs typeface="Cambria" panose="02040503050406030204" pitchFamily="18" charset="0"/>
            </a:endParaRPr>
          </a:p>
          <a:p>
            <a:pPr eaLnBrk="1" hangingPunct="1"/>
            <a:endParaRPr lang="sr-Cyrl-RS" altLang="en-US" sz="2400" dirty="0">
              <a:latin typeface="+mn-lt"/>
              <a:ea typeface="Cambria" panose="02040503050406030204" pitchFamily="18" charset="0"/>
              <a:cs typeface="Cambria" panose="02040503050406030204" pitchFamily="18" charset="0"/>
            </a:endParaRPr>
          </a:p>
        </p:txBody>
      </p:sp>
      <p:sp>
        <p:nvSpPr>
          <p:cNvPr id="5" name="Rectangle 4"/>
          <p:cNvSpPr/>
          <p:nvPr/>
        </p:nvSpPr>
        <p:spPr>
          <a:xfrm>
            <a:off x="1295400" y="2362200"/>
            <a:ext cx="6184706" cy="3539430"/>
          </a:xfrm>
          <a:prstGeom prst="rect">
            <a:avLst/>
          </a:prstGeom>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en-US" sz="2800" dirty="0" smtClean="0">
                <a:latin typeface="+mn-lt"/>
                <a:ea typeface="Cambria" panose="02040503050406030204" pitchFamily="18" charset="0"/>
                <a:cs typeface="Cambria" panose="02040503050406030204" pitchFamily="18" charset="0"/>
              </a:rPr>
              <a:t>NON-SPECIFIC TUMOR UPTAKE</a:t>
            </a:r>
          </a:p>
          <a:p>
            <a:pPr eaLnBrk="1" hangingPunct="1"/>
            <a:endParaRPr lang="sr-Latn-RS" altLang="en-US" sz="2800" dirty="0" smtClean="0">
              <a:latin typeface="+mn-lt"/>
              <a:ea typeface="Cambria" panose="02040503050406030204" pitchFamily="18" charset="0"/>
              <a:cs typeface="Cambria" panose="02040503050406030204" pitchFamily="18" charset="0"/>
            </a:endParaRPr>
          </a:p>
          <a:p>
            <a:pPr>
              <a:buFont typeface="Wingdings" pitchFamily="2" charset="2"/>
              <a:buChar char="ü"/>
            </a:pPr>
            <a:r>
              <a:rPr lang="en-US" sz="2800" dirty="0" smtClean="0"/>
              <a:t>Increased </a:t>
            </a:r>
            <a:r>
              <a:rPr lang="en-US" sz="2800" dirty="0" err="1" smtClean="0"/>
              <a:t>vascularization</a:t>
            </a:r>
            <a:r>
              <a:rPr lang="en-US" sz="2800" dirty="0" smtClean="0"/>
              <a:t>.</a:t>
            </a:r>
          </a:p>
          <a:p>
            <a:pPr>
              <a:buFont typeface="Wingdings" pitchFamily="2" charset="2"/>
              <a:buChar char="ü"/>
            </a:pPr>
            <a:r>
              <a:rPr lang="en-US" sz="2800" dirty="0" smtClean="0"/>
              <a:t>Increased capillary permeability.</a:t>
            </a:r>
          </a:p>
          <a:p>
            <a:pPr>
              <a:buFont typeface="Wingdings" pitchFamily="2" charset="2"/>
              <a:buChar char="ü"/>
            </a:pPr>
            <a:r>
              <a:rPr lang="en-US" sz="2800" dirty="0" smtClean="0"/>
              <a:t>Newly proliferated capillaries.</a:t>
            </a:r>
          </a:p>
          <a:p>
            <a:pPr>
              <a:buFont typeface="Wingdings" pitchFamily="2" charset="2"/>
              <a:buChar char="ü"/>
            </a:pPr>
            <a:r>
              <a:rPr lang="en-US" sz="2800" dirty="0" smtClean="0"/>
              <a:t>Increased blood flow.</a:t>
            </a:r>
          </a:p>
          <a:p>
            <a:pPr>
              <a:buFont typeface="Wingdings" pitchFamily="2" charset="2"/>
              <a:buChar char="ü"/>
            </a:pPr>
            <a:r>
              <a:rPr lang="en-US" sz="2800" dirty="0" smtClean="0"/>
              <a:t>Increased energy </a:t>
            </a:r>
            <a:r>
              <a:rPr lang="en-US" sz="2800" dirty="0" smtClean="0"/>
              <a:t>demand.</a:t>
            </a:r>
            <a:endParaRPr lang="en-US" sz="2800" dirty="0" smtClean="0"/>
          </a:p>
          <a:p>
            <a:pPr>
              <a:buFont typeface="Wingdings" pitchFamily="2" charset="2"/>
              <a:buChar char="ü"/>
            </a:pPr>
            <a:r>
              <a:rPr lang="en-US" sz="2800" dirty="0" smtClean="0"/>
              <a:t>Increased </a:t>
            </a:r>
            <a:r>
              <a:rPr lang="sr-Latn-RS" sz="2800" dirty="0" smtClean="0"/>
              <a:t>m</a:t>
            </a:r>
            <a:r>
              <a:rPr lang="en-US" sz="2800" dirty="0" err="1" smtClean="0"/>
              <a:t>etabolically</a:t>
            </a:r>
            <a:r>
              <a:rPr lang="en-US" sz="2800" dirty="0" smtClean="0"/>
              <a:t> </a:t>
            </a:r>
            <a:r>
              <a:rPr lang="en-US" sz="2800" dirty="0" smtClean="0"/>
              <a:t>active cells.</a:t>
            </a:r>
            <a:endParaRPr lang="sr-Latn-CS" altLang="en-US" sz="2800" dirty="0">
              <a:latin typeface="+mn-lt"/>
              <a:ea typeface="Cambria" panose="02040503050406030204" pitchFamily="18" charset="0"/>
              <a:cs typeface="Cambria" panose="02040503050406030204" pitchFamily="18" charset="0"/>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5791200" y="1905000"/>
            <a:ext cx="6400800" cy="1938992"/>
          </a:xfrm>
          <a:prstGeom prst="rect">
            <a:avLst/>
          </a:prstGeom>
          <a:noFill/>
          <a:ln w="9525">
            <a:noFill/>
            <a:miter lim="800000"/>
            <a:headEnd/>
            <a:tailEnd/>
          </a:ln>
          <a:effec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2400" dirty="0" smtClean="0"/>
              <a:t>The role of bone scan in oncology is:</a:t>
            </a:r>
          </a:p>
          <a:p>
            <a:r>
              <a:rPr lang="en-US" sz="2400" dirty="0" smtClean="0"/>
              <a:t>1) detecting metastasis.</a:t>
            </a:r>
          </a:p>
          <a:p>
            <a:r>
              <a:rPr lang="en-US" sz="2400" dirty="0" smtClean="0"/>
              <a:t>2) detecting primary tumors.</a:t>
            </a:r>
          </a:p>
          <a:p>
            <a:r>
              <a:rPr lang="en-US" sz="2400" dirty="0" smtClean="0"/>
              <a:t>3) evaluate soft tissue tumors of local</a:t>
            </a:r>
          </a:p>
          <a:p>
            <a:r>
              <a:rPr lang="en-US" sz="2400" dirty="0" smtClean="0"/>
              <a:t>extent and distant metastasis.</a:t>
            </a:r>
            <a:endParaRPr lang="en-US" altLang="en-US" sz="2400" b="1" dirty="0">
              <a:solidFill>
                <a:srgbClr val="FFFF00"/>
              </a:solidFill>
              <a:effectLst>
                <a:outerShdw blurRad="38100" dist="38100" dir="2700000" algn="tl">
                  <a:srgbClr val="000000"/>
                </a:outerShdw>
              </a:effectLst>
              <a:latin typeface="+mn-lt"/>
              <a:ea typeface="Cambria" panose="02040503050406030204" pitchFamily="18" charset="0"/>
              <a:cs typeface="Cambria" panose="02040503050406030204" pitchFamily="18" charset="0"/>
            </a:endParaRPr>
          </a:p>
        </p:txBody>
      </p:sp>
      <p:pic>
        <p:nvPicPr>
          <p:cNvPr id="6" name="Picture 1"/>
          <p:cNvPicPr>
            <a:picLocks noChangeAspect="1" noChangeArrowheads="1"/>
          </p:cNvPicPr>
          <p:nvPr/>
        </p:nvPicPr>
        <p:blipFill rotWithShape="1">
          <a:blip r:embed="rId3" cstate="print"/>
          <a:srcRect r="35395"/>
          <a:stretch/>
        </p:blipFill>
        <p:spPr bwMode="auto">
          <a:xfrm>
            <a:off x="0" y="1905000"/>
            <a:ext cx="5428495" cy="4953000"/>
          </a:xfrm>
          <a:prstGeom prst="rect">
            <a:avLst/>
          </a:prstGeom>
          <a:noFill/>
          <a:ln w="9525">
            <a:noFill/>
            <a:miter lim="800000"/>
            <a:headEnd/>
            <a:tailEnd/>
          </a:ln>
        </p:spPr>
      </p:pic>
      <p:pic>
        <p:nvPicPr>
          <p:cNvPr id="7" name="Picture 12" descr="http://www.thelancet.com/cms/attachment/2014603975/2036101515/gr4.jpg"/>
          <p:cNvPicPr>
            <a:picLocks noChangeAspect="1" noChangeArrowheads="1"/>
          </p:cNvPicPr>
          <p:nvPr/>
        </p:nvPicPr>
        <p:blipFill>
          <a:blip r:embed="rId4" cstate="print"/>
          <a:srcRect/>
          <a:stretch>
            <a:fillRect/>
          </a:stretch>
        </p:blipFill>
        <p:spPr bwMode="auto">
          <a:xfrm>
            <a:off x="5918600" y="3820758"/>
            <a:ext cx="6273400" cy="3037243"/>
          </a:xfrm>
          <a:prstGeom prst="rect">
            <a:avLst/>
          </a:prstGeom>
          <a:noFill/>
        </p:spPr>
      </p:pic>
      <p:sp>
        <p:nvSpPr>
          <p:cNvPr id="8" name="Rectangle 7"/>
          <p:cNvSpPr/>
          <p:nvPr/>
        </p:nvSpPr>
        <p:spPr>
          <a:xfrm>
            <a:off x="0" y="0"/>
            <a:ext cx="12192000" cy="1815882"/>
          </a:xfrm>
          <a:prstGeom prst="rect">
            <a:avLst/>
          </a:prstGeom>
        </p:spPr>
        <p:txBody>
          <a:bodyPr wrap="square">
            <a:spAutoFit/>
          </a:bodyPr>
          <a:lstStyle/>
          <a:p>
            <a:pPr algn="ctr"/>
            <a:r>
              <a:rPr lang="en-US" sz="4000" b="1" dirty="0" smtClean="0">
                <a:solidFill>
                  <a:srgbClr val="FFFF00"/>
                </a:solidFill>
                <a:cs typeface="Arial" pitchFamily="34" charset="0"/>
              </a:rPr>
              <a:t>Bone </a:t>
            </a:r>
            <a:r>
              <a:rPr lang="en-US" sz="4000" b="1" dirty="0" smtClean="0">
                <a:solidFill>
                  <a:srgbClr val="FFFF00"/>
                </a:solidFill>
                <a:cs typeface="Arial" pitchFamily="34" charset="0"/>
              </a:rPr>
              <a:t>Scan</a:t>
            </a:r>
            <a:endParaRPr lang="sr-Latn-RS" sz="4000" b="1" dirty="0" smtClean="0">
              <a:solidFill>
                <a:srgbClr val="FFFF00"/>
              </a:solidFill>
              <a:cs typeface="Arial" pitchFamily="34" charset="0"/>
            </a:endParaRPr>
          </a:p>
          <a:p>
            <a:r>
              <a:rPr lang="en-US" sz="2400" dirty="0" smtClean="0">
                <a:cs typeface="Arial" pitchFamily="34" charset="0"/>
              </a:rPr>
              <a:t>Radiopharmaceuticals:</a:t>
            </a:r>
            <a:r>
              <a:rPr lang="sr-Latn-RS" sz="2400" dirty="0" smtClean="0">
                <a:cs typeface="Arial" pitchFamily="34" charset="0"/>
              </a:rPr>
              <a:t> </a:t>
            </a:r>
            <a:r>
              <a:rPr lang="en-US" sz="2400" dirty="0" smtClean="0">
                <a:cs typeface="Arial" pitchFamily="34" charset="0"/>
              </a:rPr>
              <a:t>Technetium </a:t>
            </a:r>
            <a:r>
              <a:rPr lang="en-US" sz="2400" dirty="0" smtClean="0">
                <a:cs typeface="Arial" pitchFamily="34" charset="0"/>
              </a:rPr>
              <a:t>99m </a:t>
            </a:r>
            <a:r>
              <a:rPr lang="en-US" sz="2400" dirty="0" err="1" smtClean="0">
                <a:cs typeface="Arial" pitchFamily="34" charset="0"/>
              </a:rPr>
              <a:t>Methylene</a:t>
            </a:r>
            <a:r>
              <a:rPr lang="en-US" sz="2400" dirty="0" smtClean="0">
                <a:cs typeface="Arial" pitchFamily="34" charset="0"/>
              </a:rPr>
              <a:t> </a:t>
            </a:r>
            <a:r>
              <a:rPr lang="en-US" sz="2400" dirty="0" err="1" smtClean="0">
                <a:cs typeface="Arial" pitchFamily="34" charset="0"/>
              </a:rPr>
              <a:t>DiPhosPhonate</a:t>
            </a:r>
            <a:r>
              <a:rPr lang="en-US" sz="2400" dirty="0" smtClean="0">
                <a:cs typeface="Arial" pitchFamily="34" charset="0"/>
              </a:rPr>
              <a:t> (Tc-99m MDP).</a:t>
            </a:r>
          </a:p>
          <a:p>
            <a:r>
              <a:rPr lang="en-US" sz="2400" dirty="0" smtClean="0">
                <a:cs typeface="Arial" pitchFamily="34" charset="0"/>
              </a:rPr>
              <a:t>Bone is composed of Calcium and Phosphate. We label the phosphate </a:t>
            </a:r>
            <a:r>
              <a:rPr lang="en-US" sz="2400" dirty="0" smtClean="0">
                <a:cs typeface="Arial" pitchFamily="34" charset="0"/>
              </a:rPr>
              <a:t>with</a:t>
            </a:r>
            <a:r>
              <a:rPr lang="sr-Latn-RS" sz="2400" dirty="0" smtClean="0">
                <a:cs typeface="Arial" pitchFamily="34" charset="0"/>
              </a:rPr>
              <a:t> </a:t>
            </a:r>
            <a:r>
              <a:rPr lang="en-US" sz="2400" dirty="0" smtClean="0">
                <a:cs typeface="Arial" pitchFamily="34" charset="0"/>
              </a:rPr>
              <a:t>MDP.</a:t>
            </a:r>
            <a:endParaRPr lang="sr-Latn-RS" sz="2400" dirty="0" smtClean="0">
              <a:cs typeface="Arial" pitchFamily="34" charset="0"/>
            </a:endParaRPr>
          </a:p>
          <a:p>
            <a:r>
              <a:rPr lang="en-US" sz="2400" b="1" i="1" dirty="0" smtClean="0"/>
              <a:t>Hot </a:t>
            </a:r>
            <a:r>
              <a:rPr lang="en-US" sz="2400" b="1" i="1" dirty="0" smtClean="0"/>
              <a:t>lesions: Focal area with increased uptake</a:t>
            </a:r>
            <a:r>
              <a:rPr lang="en-US" sz="2000" b="1" i="1" dirty="0" smtClean="0"/>
              <a:t>.</a:t>
            </a:r>
            <a:endParaRPr lang="en-US" sz="2000" dirty="0">
              <a:cs typeface="Arial" pitchFamily="34" charset="0"/>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FF00"/>
                </a:solidFill>
                <a:effectLst/>
                <a:cs typeface="Arial" pitchFamily="34" charset="0"/>
              </a:rPr>
              <a:t>Bone </a:t>
            </a:r>
            <a:r>
              <a:rPr lang="en-US" b="1" dirty="0" smtClean="0">
                <a:solidFill>
                  <a:srgbClr val="FFFF00"/>
                </a:solidFill>
                <a:effectLst/>
                <a:cs typeface="Arial" pitchFamily="34" charset="0"/>
              </a:rPr>
              <a:t>Scan</a:t>
            </a:r>
            <a:r>
              <a:rPr lang="sr-Latn-RS" b="1" dirty="0" smtClean="0">
                <a:solidFill>
                  <a:srgbClr val="FFFF00"/>
                </a:solidFill>
                <a:effectLst/>
                <a:cs typeface="Arial" pitchFamily="34" charset="0"/>
              </a:rPr>
              <a:t> </a:t>
            </a:r>
            <a:r>
              <a:rPr lang="en-US" dirty="0" smtClean="0">
                <a:solidFill>
                  <a:srgbClr val="FFFF00"/>
                </a:solidFill>
                <a:effectLst/>
              </a:rPr>
              <a:t>Indications</a:t>
            </a:r>
            <a:endParaRPr lang="en-US" dirty="0">
              <a:solidFill>
                <a:srgbClr val="FFFF00"/>
              </a:solidFill>
              <a:effectLst/>
            </a:endParaRPr>
          </a:p>
        </p:txBody>
      </p:sp>
      <p:sp>
        <p:nvSpPr>
          <p:cNvPr id="3" name="Content Placeholder 2"/>
          <p:cNvSpPr>
            <a:spLocks noGrp="1"/>
          </p:cNvSpPr>
          <p:nvPr>
            <p:ph idx="1"/>
          </p:nvPr>
        </p:nvSpPr>
        <p:spPr>
          <a:xfrm>
            <a:off x="609600" y="1524000"/>
            <a:ext cx="10972800" cy="4530725"/>
          </a:xfrm>
        </p:spPr>
        <p:txBody>
          <a:bodyPr/>
          <a:lstStyle/>
          <a:p>
            <a:pPr>
              <a:buNone/>
            </a:pPr>
            <a:r>
              <a:rPr lang="en-US" sz="2400" dirty="0" smtClean="0">
                <a:effectLst/>
              </a:rPr>
              <a:t>I. </a:t>
            </a:r>
            <a:r>
              <a:rPr lang="en-US" sz="2400" b="1" dirty="0" smtClean="0">
                <a:effectLst/>
              </a:rPr>
              <a:t>Metastatic Disease: Lung cancer, prostate, breast, thyroid, and </a:t>
            </a:r>
            <a:r>
              <a:rPr lang="en-US" sz="2400" b="1" dirty="0" smtClean="0">
                <a:effectLst/>
              </a:rPr>
              <a:t>renal</a:t>
            </a:r>
            <a:endParaRPr lang="en-US" sz="2400" dirty="0" smtClean="0">
              <a:effectLst/>
            </a:endParaRPr>
          </a:p>
          <a:p>
            <a:pPr>
              <a:buNone/>
            </a:pPr>
            <a:r>
              <a:rPr lang="en-US" sz="2400" dirty="0" smtClean="0">
                <a:effectLst/>
              </a:rPr>
              <a:t>● Initial staging.</a:t>
            </a:r>
          </a:p>
          <a:p>
            <a:pPr>
              <a:buNone/>
            </a:pPr>
            <a:r>
              <a:rPr lang="en-US" sz="2400" dirty="0" smtClean="0">
                <a:effectLst/>
              </a:rPr>
              <a:t>● Restaging.</a:t>
            </a:r>
          </a:p>
          <a:p>
            <a:pPr>
              <a:buNone/>
            </a:pPr>
            <a:r>
              <a:rPr lang="en-US" sz="2400" dirty="0" smtClean="0">
                <a:effectLst/>
              </a:rPr>
              <a:t>● Asses response to therapy.</a:t>
            </a:r>
          </a:p>
          <a:p>
            <a:pPr>
              <a:buNone/>
            </a:pPr>
            <a:r>
              <a:rPr lang="en-US" sz="2400" dirty="0" smtClean="0">
                <a:effectLst/>
              </a:rPr>
              <a:t>II. </a:t>
            </a:r>
            <a:r>
              <a:rPr lang="en-US" sz="2400" b="1" dirty="0" smtClean="0">
                <a:effectLst/>
              </a:rPr>
              <a:t>Primary Bone Tumors:</a:t>
            </a:r>
          </a:p>
          <a:p>
            <a:pPr>
              <a:buNone/>
            </a:pPr>
            <a:r>
              <a:rPr lang="en-US" sz="2400" dirty="0" smtClean="0">
                <a:effectLst/>
              </a:rPr>
              <a:t>● Malignant or Benign.</a:t>
            </a:r>
          </a:p>
          <a:p>
            <a:pPr>
              <a:buNone/>
            </a:pPr>
            <a:r>
              <a:rPr lang="en-US" sz="2400" dirty="0" smtClean="0">
                <a:effectLst/>
              </a:rPr>
              <a:t>● Therapy planning for patients with primary bone malignancy (e.g. </a:t>
            </a:r>
            <a:r>
              <a:rPr lang="en-US" sz="2400" dirty="0" err="1" smtClean="0">
                <a:effectLst/>
              </a:rPr>
              <a:t>Osteogenic</a:t>
            </a:r>
            <a:r>
              <a:rPr lang="en-US" sz="2400" dirty="0" smtClean="0">
                <a:effectLst/>
              </a:rPr>
              <a:t> &amp; </a:t>
            </a:r>
            <a:r>
              <a:rPr lang="en-US" sz="2400" dirty="0" smtClean="0">
                <a:effectLst/>
              </a:rPr>
              <a:t>Ewing's</a:t>
            </a:r>
            <a:r>
              <a:rPr lang="sr-Latn-RS" sz="2400" dirty="0" smtClean="0">
                <a:effectLst/>
              </a:rPr>
              <a:t> </a:t>
            </a:r>
            <a:r>
              <a:rPr lang="en-US" sz="2400" dirty="0" smtClean="0">
                <a:effectLst/>
              </a:rPr>
              <a:t>sarcoma</a:t>
            </a:r>
            <a:r>
              <a:rPr lang="en-US" sz="2400" dirty="0" smtClean="0">
                <a:effectLst/>
              </a:rPr>
              <a:t>).</a:t>
            </a:r>
          </a:p>
          <a:p>
            <a:pPr>
              <a:buNone/>
            </a:pPr>
            <a:r>
              <a:rPr lang="en-US" sz="2400" dirty="0" smtClean="0">
                <a:effectLst/>
              </a:rPr>
              <a:t>III. </a:t>
            </a:r>
            <a:r>
              <a:rPr lang="en-US" sz="2400" b="1" dirty="0" smtClean="0">
                <a:effectLst/>
              </a:rPr>
              <a:t>Soft tissue tumors:</a:t>
            </a:r>
          </a:p>
          <a:p>
            <a:pPr>
              <a:buNone/>
            </a:pPr>
            <a:r>
              <a:rPr lang="en-US" sz="2400" dirty="0" smtClean="0">
                <a:effectLst/>
              </a:rPr>
              <a:t>● Primary</a:t>
            </a:r>
          </a:p>
          <a:p>
            <a:pPr>
              <a:buNone/>
            </a:pPr>
            <a:r>
              <a:rPr lang="en-US" sz="2400" dirty="0" smtClean="0">
                <a:effectLst/>
              </a:rPr>
              <a:t>● Metastases.</a:t>
            </a:r>
            <a:endParaRPr lang="en-US" sz="2400" dirty="0">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l="6529" r="50378"/>
          <a:stretch/>
        </p:blipFill>
        <p:spPr>
          <a:xfrm>
            <a:off x="304800" y="914400"/>
            <a:ext cx="4451036" cy="5943600"/>
          </a:xfrm>
        </p:spPr>
      </p:pic>
      <p:pic>
        <p:nvPicPr>
          <p:cNvPr id="4" name="Picture 3"/>
          <p:cNvPicPr>
            <a:picLocks noChangeAspect="1"/>
          </p:cNvPicPr>
          <p:nvPr/>
        </p:nvPicPr>
        <p:blipFill rotWithShape="1">
          <a:blip r:embed="rId3" cstate="print"/>
          <a:srcRect l="14594" r="13896" b="15556"/>
          <a:stretch/>
        </p:blipFill>
        <p:spPr>
          <a:xfrm>
            <a:off x="5334000" y="921760"/>
            <a:ext cx="6400800" cy="5792474"/>
          </a:xfrm>
          <a:prstGeom prst="rect">
            <a:avLst/>
          </a:prstGeom>
        </p:spPr>
      </p:pic>
      <p:sp>
        <p:nvSpPr>
          <p:cNvPr id="5" name="Rectangle 4"/>
          <p:cNvSpPr>
            <a:spLocks noChangeArrowheads="1"/>
          </p:cNvSpPr>
          <p:nvPr/>
        </p:nvSpPr>
        <p:spPr bwMode="auto">
          <a:xfrm>
            <a:off x="2209800" y="76200"/>
            <a:ext cx="7488238" cy="707886"/>
          </a:xfrm>
          <a:prstGeom prst="rect">
            <a:avLst/>
          </a:prstGeom>
          <a:noFill/>
          <a:ln w="9525">
            <a:no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sz="4000" b="1" dirty="0" smtClean="0">
                <a:solidFill>
                  <a:srgbClr val="FFFF00"/>
                </a:solidFill>
                <a:cs typeface="Arial" pitchFamily="34" charset="0"/>
              </a:rPr>
              <a:t>Bone Scan </a:t>
            </a:r>
            <a:r>
              <a:rPr lang="en-US" sz="4000" dirty="0" smtClean="0">
                <a:solidFill>
                  <a:srgbClr val="FFFF00"/>
                </a:solidFill>
                <a:cs typeface="Arial" pitchFamily="34" charset="0"/>
              </a:rPr>
              <a:t>Tumor Staging</a:t>
            </a:r>
            <a:endParaRPr lang="sr-Latn-RS" sz="4000" dirty="0" smtClean="0">
              <a:solidFill>
                <a:srgbClr val="FFFF00"/>
              </a:solidFill>
              <a:cs typeface="Arial" pitchFamily="34" charset="0"/>
            </a:endParaRPr>
          </a:p>
        </p:txBody>
      </p:sp>
    </p:spTree>
    <p:extLst>
      <p:ext uri="{BB962C8B-B14F-4D97-AF65-F5344CB8AC3E}">
        <p14:creationId xmlns:p14="http://schemas.microsoft.com/office/powerpoint/2010/main" xmlns="" val="14630714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438400"/>
            <a:ext cx="3581400" cy="1143000"/>
          </a:xfrm>
        </p:spPr>
        <p:txBody>
          <a:bodyPr/>
          <a:lstStyle/>
          <a:p>
            <a:pPr algn="just"/>
            <a:r>
              <a:rPr lang="en-US" sz="3200" dirty="0" smtClean="0">
                <a:solidFill>
                  <a:srgbClr val="FFFF00"/>
                </a:solidFill>
                <a:effectLst/>
              </a:rPr>
              <a:t>Ewing’s</a:t>
            </a:r>
            <a:r>
              <a:rPr lang="sr-Latn-RS" sz="3200" dirty="0" smtClean="0">
                <a:solidFill>
                  <a:srgbClr val="FFFF00"/>
                </a:solidFill>
                <a:effectLst/>
              </a:rPr>
              <a:t> </a:t>
            </a:r>
            <a:r>
              <a:rPr lang="en-US" sz="3200" dirty="0" smtClean="0">
                <a:solidFill>
                  <a:srgbClr val="FFFF00"/>
                </a:solidFill>
                <a:effectLst/>
              </a:rPr>
              <a:t>Sarcoma</a:t>
            </a:r>
            <a:r>
              <a:rPr lang="sr-Latn-RS" sz="2800" dirty="0" smtClean="0">
                <a:solidFill>
                  <a:srgbClr val="FFFF00"/>
                </a:solidFill>
                <a:effectLst/>
              </a:rPr>
              <a:t/>
            </a:r>
            <a:br>
              <a:rPr lang="sr-Latn-RS" sz="2800" dirty="0" smtClean="0">
                <a:solidFill>
                  <a:srgbClr val="FFFF00"/>
                </a:solidFill>
                <a:effectLst/>
              </a:rPr>
            </a:br>
            <a:r>
              <a:rPr lang="sr-Latn-RS" sz="2800" dirty="0" smtClean="0">
                <a:solidFill>
                  <a:srgbClr val="FFFF00"/>
                </a:solidFill>
                <a:effectLst/>
              </a:rPr>
              <a:t/>
            </a:r>
            <a:br>
              <a:rPr lang="sr-Latn-RS" sz="2800" dirty="0" smtClean="0">
                <a:solidFill>
                  <a:srgbClr val="FFFF00"/>
                </a:solidFill>
                <a:effectLst/>
              </a:rPr>
            </a:br>
            <a:r>
              <a:rPr lang="sr-Latn-RS" sz="2800" dirty="0" smtClean="0">
                <a:solidFill>
                  <a:srgbClr val="FFFF00"/>
                </a:solidFill>
                <a:effectLst/>
              </a:rPr>
              <a:t/>
            </a:r>
            <a:br>
              <a:rPr lang="sr-Latn-RS" sz="2800" dirty="0" smtClean="0">
                <a:solidFill>
                  <a:srgbClr val="FFFF00"/>
                </a:solidFill>
                <a:effectLst/>
              </a:rPr>
            </a:br>
            <a:r>
              <a:rPr lang="en-US" sz="2400" dirty="0" smtClean="0">
                <a:effectLst/>
              </a:rPr>
              <a:t/>
            </a:r>
            <a:br>
              <a:rPr lang="en-US" sz="2400" dirty="0" smtClean="0">
                <a:effectLst/>
              </a:rPr>
            </a:br>
            <a:r>
              <a:rPr lang="en-US" sz="2400" dirty="0" smtClean="0">
                <a:effectLst/>
              </a:rPr>
              <a:t>Usually </a:t>
            </a:r>
            <a:r>
              <a:rPr lang="en-US" sz="2400" dirty="0" smtClean="0">
                <a:effectLst/>
              </a:rPr>
              <a:t>affects young people, that is why we </a:t>
            </a:r>
            <a:r>
              <a:rPr lang="en-US" sz="2400" dirty="0" smtClean="0">
                <a:effectLst/>
              </a:rPr>
              <a:t>can</a:t>
            </a:r>
            <a:r>
              <a:rPr lang="sr-Latn-RS" sz="2400" dirty="0" smtClean="0">
                <a:effectLst/>
              </a:rPr>
              <a:t> </a:t>
            </a:r>
            <a:r>
              <a:rPr lang="en-US" sz="2400" dirty="0" smtClean="0">
                <a:effectLst/>
              </a:rPr>
              <a:t>see </a:t>
            </a:r>
            <a:r>
              <a:rPr lang="en-US" sz="2400" dirty="0" smtClean="0">
                <a:effectLst/>
              </a:rPr>
              <a:t>growth </a:t>
            </a:r>
            <a:r>
              <a:rPr lang="en-US" sz="2400" dirty="0" smtClean="0">
                <a:effectLst/>
              </a:rPr>
              <a:t>plates.</a:t>
            </a:r>
            <a:r>
              <a:rPr lang="sr-Latn-RS" sz="2400" dirty="0" smtClean="0">
                <a:effectLst/>
              </a:rPr>
              <a:t/>
            </a:r>
            <a:br>
              <a:rPr lang="sr-Latn-RS" sz="2400" dirty="0" smtClean="0">
                <a:effectLst/>
              </a:rPr>
            </a:br>
            <a:r>
              <a:rPr lang="en-US" sz="2400" dirty="0" smtClean="0">
                <a:effectLst/>
              </a:rPr>
              <a:t>The </a:t>
            </a:r>
            <a:r>
              <a:rPr lang="en-US" sz="2400" dirty="0" smtClean="0">
                <a:effectLst/>
              </a:rPr>
              <a:t>primary diagnosis of bone tumor is </a:t>
            </a:r>
            <a:r>
              <a:rPr lang="en-US" sz="2400" dirty="0" smtClean="0">
                <a:effectLst/>
              </a:rPr>
              <a:t>To</a:t>
            </a:r>
            <a:r>
              <a:rPr lang="en-US" sz="2400" dirty="0" smtClean="0">
                <a:effectLst/>
              </a:rPr>
              <a:t/>
            </a:r>
            <a:br>
              <a:rPr lang="en-US" sz="2400" dirty="0" smtClean="0">
                <a:effectLst/>
              </a:rPr>
            </a:br>
            <a:r>
              <a:rPr lang="en-US" sz="2400" dirty="0" smtClean="0">
                <a:effectLst/>
              </a:rPr>
              <a:t>determine the local extent and to search for</a:t>
            </a:r>
            <a:br>
              <a:rPr lang="en-US" sz="2400" dirty="0" smtClean="0">
                <a:effectLst/>
              </a:rPr>
            </a:br>
            <a:r>
              <a:rPr lang="en-US" sz="2400" dirty="0" smtClean="0">
                <a:effectLst/>
              </a:rPr>
              <a:t>distant metastasis.</a:t>
            </a:r>
            <a:br>
              <a:rPr lang="en-US" sz="2400" dirty="0" smtClean="0">
                <a:effectLst/>
              </a:rPr>
            </a:br>
            <a:endParaRPr lang="en-US" sz="2400" dirty="0">
              <a:effectLst/>
            </a:endParaRPr>
          </a:p>
        </p:txBody>
      </p:sp>
      <p:pic>
        <p:nvPicPr>
          <p:cNvPr id="4098" name="Picture 2"/>
          <p:cNvPicPr>
            <a:picLocks noChangeAspect="1" noChangeArrowheads="1"/>
          </p:cNvPicPr>
          <p:nvPr/>
        </p:nvPicPr>
        <p:blipFill>
          <a:blip r:embed="rId2" cstate="print"/>
          <a:srcRect/>
          <a:stretch>
            <a:fillRect/>
          </a:stretch>
        </p:blipFill>
        <p:spPr bwMode="auto">
          <a:xfrm>
            <a:off x="3962400" y="1295400"/>
            <a:ext cx="7972425" cy="4907215"/>
          </a:xfrm>
          <a:prstGeom prst="rect">
            <a:avLst/>
          </a:prstGeom>
          <a:noFill/>
          <a:ln w="9525">
            <a:noFill/>
            <a:miter lim="800000"/>
            <a:headEnd/>
            <a:tailEnd/>
          </a:ln>
        </p:spPr>
      </p:pic>
      <p:sp>
        <p:nvSpPr>
          <p:cNvPr id="5" name="Rectangle 4"/>
          <p:cNvSpPr/>
          <p:nvPr/>
        </p:nvSpPr>
        <p:spPr>
          <a:xfrm>
            <a:off x="4038600" y="6211669"/>
            <a:ext cx="8153400" cy="646331"/>
          </a:xfrm>
          <a:prstGeom prst="rect">
            <a:avLst/>
          </a:prstGeom>
        </p:spPr>
        <p:txBody>
          <a:bodyPr wrap="square">
            <a:spAutoFit/>
          </a:bodyPr>
          <a:lstStyle/>
          <a:p>
            <a:r>
              <a:rPr lang="en-US" dirty="0" smtClean="0"/>
              <a:t>●In </a:t>
            </a:r>
            <a:r>
              <a:rPr lang="en-US" dirty="0" smtClean="0"/>
              <a:t>this patient the tumor is confined to </a:t>
            </a:r>
            <a:r>
              <a:rPr lang="en-US" dirty="0" smtClean="0"/>
              <a:t>proximal</a:t>
            </a:r>
            <a:r>
              <a:rPr lang="sr-Latn-RS" dirty="0" smtClean="0"/>
              <a:t> </a:t>
            </a:r>
            <a:r>
              <a:rPr lang="en-US" dirty="0" smtClean="0"/>
              <a:t>left </a:t>
            </a:r>
            <a:r>
              <a:rPr lang="en-US" dirty="0" smtClean="0"/>
              <a:t>femur but rest of skeleton is clear with </a:t>
            </a:r>
            <a:r>
              <a:rPr lang="en-US" dirty="0" smtClean="0"/>
              <a:t>no</a:t>
            </a:r>
            <a:r>
              <a:rPr lang="sr-Latn-RS" dirty="0" smtClean="0"/>
              <a:t> </a:t>
            </a:r>
            <a:r>
              <a:rPr lang="en-US" dirty="0" smtClean="0"/>
              <a:t>metastasis</a:t>
            </a:r>
            <a:r>
              <a:rPr lang="en-US" dirty="0" smtClean="0"/>
              <a:t>.</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5088" r="67657" b="26105"/>
          <a:stretch/>
        </p:blipFill>
        <p:spPr bwMode="auto">
          <a:xfrm>
            <a:off x="0" y="1454332"/>
            <a:ext cx="3962400" cy="5403668"/>
          </a:xfrm>
          <a:prstGeom prst="rect">
            <a:avLst/>
          </a:prstGeom>
          <a:noFill/>
          <a:ln>
            <a:noFill/>
          </a:ln>
          <a:effectLst/>
          <a:extLst>
            <a:ext uri="{909E8E84-426E-40DD-AFC4-6F175D3DCCD1}">
              <a14:hiddenFill xmlns:a14="http://schemas.microsoft.com/office/drawing/2010/main" xmlns="">
                <a:blipFill dpi="0" rotWithShape="0">
                  <a:blip/>
                  <a:srcRect b="26106"/>
                  <a:stretch>
                    <a:fillRect/>
                  </a:stretch>
                </a:blipFill>
              </a14:hiddenFill>
            </a:ex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3076" name="Text Box 4"/>
          <p:cNvSpPr txBox="1">
            <a:spLocks noChangeArrowheads="1"/>
          </p:cNvSpPr>
          <p:nvPr/>
        </p:nvSpPr>
        <p:spPr bwMode="auto">
          <a:xfrm>
            <a:off x="3095625" y="5972175"/>
            <a:ext cx="3917950" cy="304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pPr eaLnBrk="1" hangingPunct="1">
              <a:defRPr/>
            </a:pPr>
            <a:endParaRPr lang="en-GB" sz="1633"/>
          </a:p>
        </p:txBody>
      </p:sp>
      <p:sp>
        <p:nvSpPr>
          <p:cNvPr id="7" name="Rectangle 4"/>
          <p:cNvSpPr>
            <a:spLocks noChangeArrowheads="1"/>
          </p:cNvSpPr>
          <p:nvPr/>
        </p:nvSpPr>
        <p:spPr bwMode="auto">
          <a:xfrm>
            <a:off x="394447" y="152400"/>
            <a:ext cx="11187953" cy="584775"/>
          </a:xfrm>
          <a:prstGeom prst="rect">
            <a:avLst/>
          </a:prstGeom>
          <a:noFill/>
          <a:ln w="9525">
            <a:noFill/>
            <a:miter lim="800000"/>
            <a:headEnd/>
            <a:tailEnd/>
          </a:ln>
          <a:effectLst/>
        </p:spPr>
        <p:txBody>
          <a:bodyPr wrap="square">
            <a:spAutoFit/>
          </a:bodyPr>
          <a:lstStyle/>
          <a:p>
            <a:pPr algn="ctr" eaLnBrk="1" hangingPunct="1">
              <a:defRPr/>
            </a:pPr>
            <a:r>
              <a:rPr lang="en-US" sz="3200" b="1" baseline="30000" dirty="0" smtClean="0">
                <a:solidFill>
                  <a:srgbClr val="FFFF00"/>
                </a:solidFill>
                <a:latin typeface="+mn-lt"/>
                <a:ea typeface="Cambria" panose="02040503050406030204" pitchFamily="18" charset="0"/>
              </a:rPr>
              <a:t>99m</a:t>
            </a:r>
            <a:r>
              <a:rPr lang="en-US" sz="3200" b="1" dirty="0" smtClean="0">
                <a:solidFill>
                  <a:srgbClr val="FFFF00"/>
                </a:solidFill>
                <a:latin typeface="+mn-lt"/>
                <a:ea typeface="Cambria" panose="02040503050406030204" pitchFamily="18" charset="0"/>
              </a:rPr>
              <a:t>Tc-M</a:t>
            </a:r>
            <a:r>
              <a:rPr lang="sr-Latn-RS" sz="3200" b="1" dirty="0" smtClean="0">
                <a:solidFill>
                  <a:srgbClr val="FFFF00"/>
                </a:solidFill>
                <a:latin typeface="+mn-lt"/>
                <a:ea typeface="Cambria" panose="02040503050406030204" pitchFamily="18" charset="0"/>
              </a:rPr>
              <a:t>IBI </a:t>
            </a:r>
            <a:r>
              <a:rPr lang="sr-Latn-RS" sz="3200" b="1" dirty="0" smtClean="0">
                <a:solidFill>
                  <a:srgbClr val="FFFF00"/>
                </a:solidFill>
                <a:latin typeface="+mn-lt"/>
                <a:ea typeface="Cambria" panose="02040503050406030204" pitchFamily="18" charset="0"/>
              </a:rPr>
              <a:t>(</a:t>
            </a:r>
            <a:r>
              <a:rPr lang="en-US" sz="3200" b="1" dirty="0" err="1" smtClean="0">
                <a:solidFill>
                  <a:srgbClr val="FFFF00"/>
                </a:solidFill>
                <a:latin typeface="+mn-lt"/>
                <a:ea typeface="Cambria" panose="02040503050406030204" pitchFamily="18" charset="0"/>
              </a:rPr>
              <a:t>methoxyisobutyl</a:t>
            </a:r>
            <a:r>
              <a:rPr lang="en-US" sz="3200" b="1" dirty="0" smtClean="0">
                <a:solidFill>
                  <a:srgbClr val="FFFF00"/>
                </a:solidFill>
                <a:latin typeface="+mn-lt"/>
                <a:ea typeface="Cambria" panose="02040503050406030204" pitchFamily="18" charset="0"/>
              </a:rPr>
              <a:t> </a:t>
            </a:r>
            <a:r>
              <a:rPr lang="en-US" sz="3200" b="1" dirty="0" err="1" smtClean="0">
                <a:solidFill>
                  <a:srgbClr val="FFFF00"/>
                </a:solidFill>
                <a:latin typeface="+mn-lt"/>
                <a:ea typeface="Cambria" panose="02040503050406030204" pitchFamily="18" charset="0"/>
              </a:rPr>
              <a:t>isonitrile</a:t>
            </a:r>
            <a:r>
              <a:rPr lang="sr-Latn-RS" sz="3200" b="1" dirty="0" smtClean="0">
                <a:solidFill>
                  <a:srgbClr val="FFFF00"/>
                </a:solidFill>
                <a:latin typeface="+mn-lt"/>
                <a:ea typeface="Cambria" panose="02040503050406030204" pitchFamily="18" charset="0"/>
              </a:rPr>
              <a:t>)</a:t>
            </a:r>
            <a:endParaRPr lang="en-US" sz="3200" b="1" dirty="0">
              <a:solidFill>
                <a:srgbClr val="FFFF00"/>
              </a:solidFill>
              <a:effectLst>
                <a:outerShdw blurRad="38100" dist="38100" dir="2700000" algn="tl">
                  <a:srgbClr val="000000"/>
                </a:outerShdw>
              </a:effectLst>
              <a:latin typeface="+mn-lt"/>
              <a:ea typeface="Cambria" panose="02040503050406030204" pitchFamily="18" charset="0"/>
            </a:endParaRPr>
          </a:p>
        </p:txBody>
      </p:sp>
      <p:pic>
        <p:nvPicPr>
          <p:cNvPr id="2" name="Picture 1"/>
          <p:cNvPicPr>
            <a:picLocks noChangeAspect="1"/>
          </p:cNvPicPr>
          <p:nvPr/>
        </p:nvPicPr>
        <p:blipFill>
          <a:blip r:embed="rId4" cstate="print"/>
          <a:stretch>
            <a:fillRect/>
          </a:stretch>
        </p:blipFill>
        <p:spPr>
          <a:xfrm>
            <a:off x="7848600" y="4343400"/>
            <a:ext cx="4318493" cy="2514600"/>
          </a:xfrm>
          <a:prstGeom prst="rect">
            <a:avLst/>
          </a:prstGeom>
        </p:spPr>
      </p:pic>
      <p:pic>
        <p:nvPicPr>
          <p:cNvPr id="6"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33663" t="15088" b="26105"/>
          <a:stretch/>
        </p:blipFill>
        <p:spPr bwMode="auto">
          <a:xfrm>
            <a:off x="3962400" y="4324707"/>
            <a:ext cx="3810000" cy="2533293"/>
          </a:xfrm>
          <a:prstGeom prst="rect">
            <a:avLst/>
          </a:prstGeom>
          <a:noFill/>
          <a:ln>
            <a:noFill/>
          </a:ln>
          <a:effectLst/>
          <a:extLst>
            <a:ext uri="{909E8E84-426E-40DD-AFC4-6F175D3DCCD1}">
              <a14:hiddenFill xmlns:a14="http://schemas.microsoft.com/office/drawing/2010/main" xmlns="">
                <a:blipFill dpi="0" rotWithShape="0">
                  <a:blip/>
                  <a:srcRect b="26106"/>
                  <a:stretch>
                    <a:fillRect/>
                  </a:stretch>
                </a:blipFill>
              </a14:hiddenFill>
            </a:ex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8" name="Rectangle 7"/>
          <p:cNvSpPr/>
          <p:nvPr/>
        </p:nvSpPr>
        <p:spPr>
          <a:xfrm>
            <a:off x="4114800" y="1447800"/>
            <a:ext cx="8077200" cy="1569660"/>
          </a:xfrm>
          <a:prstGeom prst="rect">
            <a:avLst/>
          </a:prstGeom>
        </p:spPr>
        <p:txBody>
          <a:bodyPr wrap="square">
            <a:spAutoFit/>
          </a:bodyPr>
          <a:lstStyle/>
          <a:p>
            <a:r>
              <a:rPr lang="en-US" sz="2400" dirty="0" smtClean="0"/>
              <a:t>99mTc-MIBI </a:t>
            </a:r>
            <a:r>
              <a:rPr lang="en-US" sz="2400" dirty="0" smtClean="0"/>
              <a:t>scan in different types of malignancy including breast and lung cancer, lymphoma and sarcoma. </a:t>
            </a:r>
            <a:endParaRPr lang="sr-Latn-RS" sz="2400" dirty="0" smtClean="0"/>
          </a:p>
          <a:p>
            <a:r>
              <a:rPr lang="sr-Latn-RS" sz="2400" dirty="0" smtClean="0"/>
              <a:t>M</a:t>
            </a:r>
            <a:r>
              <a:rPr lang="en-US" sz="2400" dirty="0" err="1" smtClean="0"/>
              <a:t>echanisms</a:t>
            </a:r>
            <a:r>
              <a:rPr lang="en-US" sz="2400" dirty="0" smtClean="0"/>
              <a:t> </a:t>
            </a:r>
            <a:r>
              <a:rPr lang="en-US" sz="2400" dirty="0" smtClean="0"/>
              <a:t>of cell resistance, mainly involving alterations of apoptosis, may affect </a:t>
            </a:r>
            <a:r>
              <a:rPr lang="en-US" sz="2400" dirty="0" smtClean="0"/>
              <a:t>uptake </a:t>
            </a:r>
            <a:r>
              <a:rPr lang="en-US" sz="2400" dirty="0" smtClean="0"/>
              <a:t>in tumors.</a:t>
            </a:r>
            <a:endParaRPr lang="en-US" sz="2400" dirty="0"/>
          </a:p>
        </p:txBody>
      </p:sp>
      <p:sp>
        <p:nvSpPr>
          <p:cNvPr id="9" name="Rectangle 8"/>
          <p:cNvSpPr/>
          <p:nvPr/>
        </p:nvSpPr>
        <p:spPr>
          <a:xfrm>
            <a:off x="1143000" y="1066800"/>
            <a:ext cx="1509772" cy="369332"/>
          </a:xfrm>
          <a:prstGeom prst="rect">
            <a:avLst/>
          </a:prstGeom>
        </p:spPr>
        <p:txBody>
          <a:bodyPr wrap="none">
            <a:spAutoFit/>
          </a:bodyPr>
          <a:lstStyle/>
          <a:p>
            <a:r>
              <a:rPr lang="sr-Latn-RS" b="1" dirty="0" smtClean="0">
                <a:ea typeface="Cambria" panose="02040503050406030204" pitchFamily="18" charset="0"/>
              </a:rPr>
              <a:t>CA mamme </a:t>
            </a:r>
            <a:endParaRPr lang="en-US" dirty="0"/>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0" y="2133600"/>
            <a:ext cx="5976938" cy="4497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700" name="TextBox 4"/>
          <p:cNvSpPr txBox="1">
            <a:spLocks noChangeArrowheads="1"/>
          </p:cNvSpPr>
          <p:nvPr/>
        </p:nvSpPr>
        <p:spPr bwMode="auto">
          <a:xfrm>
            <a:off x="76200" y="0"/>
            <a:ext cx="6172200" cy="200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sr-Latn-RS" altLang="en-US" sz="2800" b="1" baseline="30000" dirty="0">
                <a:solidFill>
                  <a:srgbClr val="FFFF00"/>
                </a:solidFill>
              </a:rPr>
              <a:t>99m</a:t>
            </a:r>
            <a:r>
              <a:rPr lang="sr-Latn-RS" altLang="en-US" sz="2800" b="1" dirty="0">
                <a:solidFill>
                  <a:srgbClr val="FFFF00"/>
                </a:solidFill>
              </a:rPr>
              <a:t>Tc(V)-</a:t>
            </a:r>
            <a:r>
              <a:rPr lang="sr-Latn-RS" altLang="en-US" sz="2800" b="1" dirty="0" smtClean="0">
                <a:solidFill>
                  <a:srgbClr val="FFFF00"/>
                </a:solidFill>
              </a:rPr>
              <a:t>DMSA</a:t>
            </a:r>
          </a:p>
          <a:p>
            <a:pPr algn="ctr" eaLnBrk="1" hangingPunct="1"/>
            <a:r>
              <a:rPr lang="sr-Latn-CS" altLang="en-US" sz="2400" dirty="0" smtClean="0"/>
              <a:t>Pentavalent </a:t>
            </a:r>
            <a:r>
              <a:rPr lang="sr-Latn-CS" altLang="en-US" sz="2400" dirty="0" smtClean="0"/>
              <a:t>dimercaptosuccinic acid</a:t>
            </a:r>
          </a:p>
          <a:p>
            <a:pPr algn="ctr" eaLnBrk="1" hangingPunct="1"/>
            <a:r>
              <a:rPr lang="en-US" sz="2400" dirty="0" smtClean="0"/>
              <a:t>detection of primary and metastatic </a:t>
            </a:r>
            <a:r>
              <a:rPr lang="en-US" sz="2400" dirty="0" err="1" smtClean="0"/>
              <a:t>medullary</a:t>
            </a:r>
            <a:r>
              <a:rPr lang="en-US" sz="2400" dirty="0" smtClean="0"/>
              <a:t> thyroid cancer and </a:t>
            </a:r>
            <a:r>
              <a:rPr lang="en-US" sz="2400" dirty="0" smtClean="0"/>
              <a:t>various </a:t>
            </a:r>
            <a:r>
              <a:rPr lang="en-US" sz="2400" dirty="0" smtClean="0"/>
              <a:t>soft tissue tumors like lung, brain and </a:t>
            </a:r>
            <a:r>
              <a:rPr lang="en-US" sz="2400" dirty="0" smtClean="0"/>
              <a:t>prostate</a:t>
            </a:r>
            <a:endParaRPr lang="sr-Latn-CS" altLang="en-US" sz="2400" dirty="0"/>
          </a:p>
        </p:txBody>
      </p:sp>
      <p:sp>
        <p:nvSpPr>
          <p:cNvPr id="2" name="Rectangle 1"/>
          <p:cNvSpPr/>
          <p:nvPr/>
        </p:nvSpPr>
        <p:spPr>
          <a:xfrm>
            <a:off x="7121622" y="2834623"/>
            <a:ext cx="4876800" cy="2893100"/>
          </a:xfrm>
          <a:prstGeom prst="rect">
            <a:avLst/>
          </a:prstGeom>
        </p:spPr>
        <p:txBody>
          <a:bodyPr wrap="square">
            <a:spAutoFit/>
          </a:bodyPr>
          <a:lstStyle/>
          <a:p>
            <a:pPr>
              <a:lnSpc>
                <a:spcPct val="130000"/>
              </a:lnSpc>
            </a:pPr>
            <a:r>
              <a:rPr lang="sr-Latn-CS" sz="2000" b="1" baseline="30000" dirty="0"/>
              <a:t>99m</a:t>
            </a:r>
            <a:r>
              <a:rPr lang="sr-Latn-CS" sz="2000" b="1" dirty="0"/>
              <a:t>Tc(V)- DMSA  </a:t>
            </a:r>
            <a:r>
              <a:rPr lang="sr-Latn-CS" b="1" dirty="0">
                <a:solidFill>
                  <a:srgbClr val="FF0000"/>
                </a:solidFill>
              </a:rPr>
              <a:t>(</a:t>
            </a:r>
            <a:r>
              <a:rPr lang="en-US" b="1" dirty="0">
                <a:solidFill>
                  <a:srgbClr val="FF0000"/>
                </a:solidFill>
              </a:rPr>
              <a:t>50%</a:t>
            </a:r>
            <a:r>
              <a:rPr lang="sr-Latn-RS" b="1" dirty="0">
                <a:solidFill>
                  <a:srgbClr val="FF0000"/>
                </a:solidFill>
              </a:rPr>
              <a:t>-</a:t>
            </a:r>
            <a:r>
              <a:rPr lang="en-US" b="1" dirty="0">
                <a:solidFill>
                  <a:srgbClr val="FF0000"/>
                </a:solidFill>
              </a:rPr>
              <a:t>80%</a:t>
            </a:r>
            <a:r>
              <a:rPr lang="sr-Latn-RS" b="1" dirty="0">
                <a:solidFill>
                  <a:srgbClr val="FF0000"/>
                </a:solidFill>
              </a:rPr>
              <a:t>)</a:t>
            </a:r>
            <a:r>
              <a:rPr lang="en-US" b="1" dirty="0">
                <a:solidFill>
                  <a:srgbClr val="FF0000"/>
                </a:solidFill>
              </a:rPr>
              <a:t> </a:t>
            </a:r>
            <a:r>
              <a:rPr lang="en-US" sz="2000" b="1" dirty="0"/>
              <a:t>	</a:t>
            </a:r>
          </a:p>
          <a:p>
            <a:pPr>
              <a:lnSpc>
                <a:spcPct val="130000"/>
              </a:lnSpc>
            </a:pPr>
            <a:r>
              <a:rPr lang="sr-Latn-CS" sz="2000" b="1" baseline="30000" dirty="0"/>
              <a:t>111</a:t>
            </a:r>
            <a:r>
              <a:rPr lang="sr-Latn-CS" sz="2000" b="1" dirty="0"/>
              <a:t>In-pentetreotide (Octreoscan) 	</a:t>
            </a:r>
          </a:p>
          <a:p>
            <a:pPr>
              <a:lnSpc>
                <a:spcPct val="130000"/>
              </a:lnSpc>
            </a:pPr>
            <a:r>
              <a:rPr lang="sr-Latn-CS" sz="2000" b="1" baseline="30000" dirty="0"/>
              <a:t>99m</a:t>
            </a:r>
            <a:r>
              <a:rPr lang="sr-Latn-CS" sz="2000" b="1" dirty="0"/>
              <a:t>Tc-Depreotide (Neospect) 	</a:t>
            </a:r>
          </a:p>
          <a:p>
            <a:pPr>
              <a:lnSpc>
                <a:spcPct val="130000"/>
              </a:lnSpc>
            </a:pPr>
            <a:r>
              <a:rPr lang="sr-Latn-CS" sz="2000" b="1" baseline="30000" dirty="0"/>
              <a:t>99m</a:t>
            </a:r>
            <a:r>
              <a:rPr lang="sr-Latn-CS" sz="2000" b="1" dirty="0"/>
              <a:t>Tc-EDDA/HYNIC-TOC(Tektrotyd) 	</a:t>
            </a:r>
          </a:p>
          <a:p>
            <a:pPr>
              <a:lnSpc>
                <a:spcPct val="130000"/>
              </a:lnSpc>
            </a:pPr>
            <a:r>
              <a:rPr lang="sr-Latn-CS" sz="2000" b="1" baseline="30000" dirty="0"/>
              <a:t>18</a:t>
            </a:r>
            <a:r>
              <a:rPr lang="sr-Latn-CS" sz="2000" b="1" dirty="0"/>
              <a:t>F-DOPA</a:t>
            </a:r>
          </a:p>
          <a:p>
            <a:pPr>
              <a:lnSpc>
                <a:spcPct val="130000"/>
              </a:lnSpc>
            </a:pPr>
            <a:r>
              <a:rPr lang="sr-Latn-CS" sz="2000" b="1" dirty="0"/>
              <a:t> </a:t>
            </a:r>
            <a:r>
              <a:rPr lang="sr-Latn-CS" sz="2000" b="1" baseline="30000" dirty="0"/>
              <a:t>68</a:t>
            </a:r>
            <a:r>
              <a:rPr lang="sr-Latn-CS" sz="2000" b="1" dirty="0"/>
              <a:t>Ga-DOTATOC/TATE</a:t>
            </a:r>
            <a:endParaRPr lang="sr-Latn-RS" sz="2000" b="1" dirty="0"/>
          </a:p>
          <a:p>
            <a:pPr>
              <a:lnSpc>
                <a:spcPct val="130000"/>
              </a:lnSpc>
            </a:pPr>
            <a:r>
              <a:rPr lang="en-US" sz="2000" b="1" baseline="30000" dirty="0" err="1"/>
              <a:t>131</a:t>
            </a:r>
            <a:r>
              <a:rPr lang="en-US" sz="2000" b="1" dirty="0" err="1"/>
              <a:t>I</a:t>
            </a:r>
            <a:r>
              <a:rPr lang="en-US" sz="2000" b="1" dirty="0"/>
              <a:t> </a:t>
            </a:r>
            <a:r>
              <a:rPr lang="sr-Latn-RS" sz="2000" b="1" dirty="0"/>
              <a:t>-</a:t>
            </a:r>
            <a:r>
              <a:rPr lang="en-US" sz="2000" b="1" dirty="0" err="1"/>
              <a:t>MIBG</a:t>
            </a:r>
            <a:r>
              <a:rPr lang="en-US" sz="2000" b="1" dirty="0"/>
              <a:t> </a:t>
            </a:r>
            <a:endParaRPr lang="en-GB" sz="2000" b="1" dirty="0"/>
          </a:p>
        </p:txBody>
      </p:sp>
      <p:sp>
        <p:nvSpPr>
          <p:cNvPr id="6" name="Rectangle 5"/>
          <p:cNvSpPr/>
          <p:nvPr/>
        </p:nvSpPr>
        <p:spPr>
          <a:xfrm>
            <a:off x="6629399" y="304800"/>
            <a:ext cx="5562601" cy="2308324"/>
          </a:xfrm>
          <a:prstGeom prst="rect">
            <a:avLst/>
          </a:prstGeom>
        </p:spPr>
        <p:txBody>
          <a:bodyPr wrap="square">
            <a:spAutoFit/>
          </a:bodyPr>
          <a:lstStyle/>
          <a:p>
            <a:r>
              <a:rPr lang="sr-Latn-RS" sz="2400" b="1" dirty="0" smtClean="0"/>
              <a:t>Medullary Thyroid Cancer</a:t>
            </a:r>
          </a:p>
          <a:p>
            <a:r>
              <a:rPr lang="en-US" sz="2400" dirty="0" smtClean="0"/>
              <a:t>Thyroid </a:t>
            </a:r>
            <a:r>
              <a:rPr lang="en-US" sz="2400" dirty="0" smtClean="0"/>
              <a:t>cancers are classified as </a:t>
            </a:r>
            <a:r>
              <a:rPr lang="en-US" sz="2400" dirty="0" smtClean="0"/>
              <a:t>papillary,</a:t>
            </a:r>
            <a:r>
              <a:rPr lang="sr-Latn-RS" sz="2400" dirty="0" smtClean="0"/>
              <a:t> </a:t>
            </a:r>
            <a:r>
              <a:rPr lang="en-US" sz="2400" dirty="0" smtClean="0"/>
              <a:t>follicular </a:t>
            </a:r>
            <a:r>
              <a:rPr lang="en-US" sz="2400" dirty="0" smtClean="0"/>
              <a:t>(including </a:t>
            </a:r>
            <a:r>
              <a:rPr lang="en-US" sz="2400" dirty="0" err="1" smtClean="0"/>
              <a:t>Hürthle</a:t>
            </a:r>
            <a:r>
              <a:rPr lang="en-US" sz="2400" dirty="0" smtClean="0"/>
              <a:t> cell), </a:t>
            </a:r>
            <a:r>
              <a:rPr lang="en-US" sz="2400" dirty="0" err="1" smtClean="0"/>
              <a:t>medullary</a:t>
            </a:r>
            <a:r>
              <a:rPr lang="en-US" sz="2400" dirty="0" smtClean="0"/>
              <a:t>,</a:t>
            </a:r>
            <a:r>
              <a:rPr lang="sr-Latn-RS" sz="2400" dirty="0" smtClean="0"/>
              <a:t> </a:t>
            </a:r>
            <a:r>
              <a:rPr lang="en-US" sz="2400" dirty="0" smtClean="0"/>
              <a:t>and </a:t>
            </a:r>
            <a:r>
              <a:rPr lang="en-US" sz="2400" dirty="0" err="1" smtClean="0"/>
              <a:t>anaplastic</a:t>
            </a:r>
            <a:r>
              <a:rPr lang="en-US" sz="2400" dirty="0" smtClean="0"/>
              <a:t>. </a:t>
            </a:r>
          </a:p>
          <a:p>
            <a:r>
              <a:rPr lang="en-US" sz="2400" dirty="0" smtClean="0"/>
              <a:t>(MTC) constitutes about 3-10% of all </a:t>
            </a:r>
            <a:r>
              <a:rPr lang="en-US" sz="2400" dirty="0" smtClean="0"/>
              <a:t>thyroid</a:t>
            </a:r>
            <a:r>
              <a:rPr lang="sr-Latn-RS" sz="2400" dirty="0" smtClean="0"/>
              <a:t> </a:t>
            </a:r>
            <a:r>
              <a:rPr lang="en-US" sz="2400" dirty="0" smtClean="0"/>
              <a:t>cancers</a:t>
            </a:r>
            <a:endParaRPr lang="sr-Latn-CS" sz="2400" b="1" dirty="0"/>
          </a:p>
        </p:txBody>
      </p:sp>
      <p:sp>
        <p:nvSpPr>
          <p:cNvPr id="7" name="Rectangle 6"/>
          <p:cNvSpPr/>
          <p:nvPr/>
        </p:nvSpPr>
        <p:spPr>
          <a:xfrm>
            <a:off x="8534400" y="5257800"/>
            <a:ext cx="938077" cy="400110"/>
          </a:xfrm>
          <a:prstGeom prst="rect">
            <a:avLst/>
          </a:prstGeom>
        </p:spPr>
        <p:txBody>
          <a:bodyPr wrap="none">
            <a:spAutoFit/>
          </a:bodyPr>
          <a:lstStyle/>
          <a:p>
            <a:r>
              <a:rPr lang="sr-Latn-CS" sz="2000" b="1" dirty="0" smtClean="0">
                <a:solidFill>
                  <a:srgbClr val="FF0000"/>
                </a:solidFill>
              </a:rPr>
              <a:t>(30%) </a:t>
            </a:r>
            <a:endParaRPr lang="sr-Latn-CS" sz="2000" b="1" dirty="0">
              <a:solidFill>
                <a:srgbClr val="FF0000"/>
              </a:solidFill>
            </a:endParaRPr>
          </a:p>
        </p:txBody>
      </p:sp>
      <p:sp>
        <p:nvSpPr>
          <p:cNvPr id="8" name="Rectangle 7"/>
          <p:cNvSpPr/>
          <p:nvPr/>
        </p:nvSpPr>
        <p:spPr>
          <a:xfrm rot="16200000">
            <a:off x="10842935" y="3787466"/>
            <a:ext cx="1879041" cy="400110"/>
          </a:xfrm>
          <a:prstGeom prst="rect">
            <a:avLst/>
          </a:prstGeom>
        </p:spPr>
        <p:txBody>
          <a:bodyPr wrap="none">
            <a:spAutoFit/>
          </a:bodyPr>
          <a:lstStyle/>
          <a:p>
            <a:r>
              <a:rPr lang="sr-Latn-CS" sz="2000" b="1" dirty="0" smtClean="0">
                <a:solidFill>
                  <a:srgbClr val="FF0000"/>
                </a:solidFill>
              </a:rPr>
              <a:t>74% and 87% </a:t>
            </a:r>
            <a:endParaRPr lang="sr-Latn-CS" sz="2000" b="1" dirty="0">
              <a:solidFill>
                <a:srgbClr val="FF0000"/>
              </a:solidFill>
            </a:endParaRPr>
          </a:p>
        </p:txBody>
      </p:sp>
      <p:sp>
        <p:nvSpPr>
          <p:cNvPr id="9" name="Rectangle 8"/>
          <p:cNvSpPr/>
          <p:nvPr/>
        </p:nvSpPr>
        <p:spPr>
          <a:xfrm>
            <a:off x="9982200" y="4876800"/>
            <a:ext cx="768159" cy="400110"/>
          </a:xfrm>
          <a:prstGeom prst="rect">
            <a:avLst/>
          </a:prstGeom>
        </p:spPr>
        <p:txBody>
          <a:bodyPr wrap="none">
            <a:spAutoFit/>
          </a:bodyPr>
          <a:lstStyle/>
          <a:p>
            <a:r>
              <a:rPr lang="sr-Latn-CS" sz="2000" b="1" dirty="0" smtClean="0">
                <a:solidFill>
                  <a:srgbClr val="FF0000"/>
                </a:solidFill>
              </a:rPr>
              <a:t>72% </a:t>
            </a:r>
            <a:endParaRPr lang="sr-Latn-CS" sz="2000" b="1" dirty="0">
              <a:solidFill>
                <a:srgbClr val="FF0000"/>
              </a:solidFill>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sp>
        <p:nvSpPr>
          <p:cNvPr id="4" name="Rectangle 3"/>
          <p:cNvSpPr/>
          <p:nvPr/>
        </p:nvSpPr>
        <p:spPr>
          <a:xfrm>
            <a:off x="1143000" y="280988"/>
            <a:ext cx="10058400" cy="2185214"/>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eaLnBrk="1" hangingPunct="1">
              <a:spcBef>
                <a:spcPts val="100"/>
              </a:spcBef>
            </a:pPr>
            <a:r>
              <a:rPr lang="sr-Latn-RS" altLang="en-US" sz="3600" b="1" dirty="0" smtClean="0">
                <a:solidFill>
                  <a:srgbClr val="FFFF66"/>
                </a:solidFill>
                <a:cs typeface="Arial" panose="020B0604020202020204" pitchFamily="34" charset="0"/>
              </a:rPr>
              <a:t>TUMOR-SEEKING RF</a:t>
            </a:r>
          </a:p>
          <a:p>
            <a:pPr algn="ctr" eaLnBrk="1" hangingPunct="1"/>
            <a:endParaRPr lang="sr-Cyrl-RS" altLang="en-US" sz="2800" dirty="0">
              <a:latin typeface="+mn-lt"/>
              <a:ea typeface="Cambria" panose="02040503050406030204" pitchFamily="18" charset="0"/>
              <a:cs typeface="Cambria" panose="02040503050406030204" pitchFamily="18" charset="0"/>
            </a:endParaRPr>
          </a:p>
          <a:p>
            <a:pPr eaLnBrk="1" hangingPunct="1"/>
            <a:r>
              <a:rPr lang="sr-Latn-CS" altLang="en-US" sz="2400" dirty="0" smtClean="0">
                <a:latin typeface="+mn-lt"/>
                <a:ea typeface="Cambria" panose="02040503050406030204" pitchFamily="18" charset="0"/>
                <a:cs typeface="Cambria" panose="02040503050406030204" pitchFamily="18" charset="0"/>
              </a:rPr>
              <a:t>“</a:t>
            </a:r>
            <a:r>
              <a:rPr lang="sr-Latn-RS" altLang="en-US" sz="2400" dirty="0" smtClean="0">
                <a:latin typeface="+mn-lt"/>
                <a:ea typeface="Cambria" panose="02040503050406030204" pitchFamily="18" charset="0"/>
                <a:cs typeface="Cambria" panose="02040503050406030204" pitchFamily="18" charset="0"/>
              </a:rPr>
              <a:t>POSITIVE</a:t>
            </a:r>
            <a:r>
              <a:rPr lang="sr-Latn-CS" altLang="en-US" sz="2400" dirty="0" smtClean="0">
                <a:latin typeface="+mn-lt"/>
                <a:ea typeface="Cambria" panose="02040503050406030204" pitchFamily="18" charset="0"/>
                <a:cs typeface="Cambria" panose="02040503050406030204" pitchFamily="18" charset="0"/>
              </a:rPr>
              <a:t>” </a:t>
            </a:r>
            <a:r>
              <a:rPr lang="sr-Latn-RS" altLang="en-US" sz="2400" dirty="0" smtClean="0">
                <a:latin typeface="+mn-lt"/>
                <a:ea typeface="Cambria" panose="02040503050406030204" pitchFamily="18" charset="0"/>
                <a:cs typeface="Cambria" panose="02040503050406030204" pitchFamily="18" charset="0"/>
              </a:rPr>
              <a:t>UPTAKE </a:t>
            </a:r>
            <a:r>
              <a:rPr lang="sr-Cyrl-RS" altLang="en-US" sz="2400" dirty="0" smtClean="0">
                <a:latin typeface="+mn-lt"/>
                <a:ea typeface="Cambria" panose="02040503050406030204" pitchFamily="18" charset="0"/>
                <a:cs typeface="Cambria" panose="02040503050406030204" pitchFamily="18" charset="0"/>
              </a:rPr>
              <a:t>- </a:t>
            </a:r>
            <a:r>
              <a:rPr lang="en-US" sz="2400" dirty="0" smtClean="0"/>
              <a:t>MORE INTENSIVE ACCUMULATIONS OR "HOT" </a:t>
            </a:r>
            <a:r>
              <a:rPr lang="sr-Latn-RS" sz="2400" dirty="0" smtClean="0"/>
              <a:t>SPOTS </a:t>
            </a:r>
            <a:r>
              <a:rPr lang="en-US" sz="2400" dirty="0" smtClean="0"/>
              <a:t>WHERE </a:t>
            </a:r>
            <a:r>
              <a:rPr lang="en-US" sz="2400" dirty="0" smtClean="0"/>
              <a:t>THE TUMOR IS LOCATED IN THE </a:t>
            </a:r>
            <a:r>
              <a:rPr lang="sr-Latn-RS" sz="2400" dirty="0" smtClean="0"/>
              <a:t>BODY</a:t>
            </a:r>
            <a:endParaRPr lang="sr-Latn-CS" altLang="en-US" sz="2400" dirty="0">
              <a:latin typeface="+mn-lt"/>
              <a:ea typeface="Cambria" panose="02040503050406030204" pitchFamily="18" charset="0"/>
              <a:cs typeface="Cambria" panose="02040503050406030204" pitchFamily="18" charset="0"/>
            </a:endParaRPr>
          </a:p>
          <a:p>
            <a:pPr eaLnBrk="1" hangingPunct="1"/>
            <a:endParaRPr lang="sr-Cyrl-RS" altLang="en-US" sz="2400" dirty="0">
              <a:latin typeface="+mn-lt"/>
              <a:ea typeface="Cambria" panose="02040503050406030204" pitchFamily="18" charset="0"/>
              <a:cs typeface="Cambria" panose="02040503050406030204" pitchFamily="18" charset="0"/>
            </a:endParaRPr>
          </a:p>
        </p:txBody>
      </p:sp>
      <p:sp>
        <p:nvSpPr>
          <p:cNvPr id="5" name="Rectangle 4"/>
          <p:cNvSpPr/>
          <p:nvPr/>
        </p:nvSpPr>
        <p:spPr>
          <a:xfrm>
            <a:off x="1295400" y="2362200"/>
            <a:ext cx="7718780" cy="2246769"/>
          </a:xfrm>
          <a:prstGeom prst="rect">
            <a:avLst/>
          </a:prstGeom>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en-US" sz="2800" dirty="0" smtClean="0">
                <a:latin typeface="+mn-lt"/>
                <a:ea typeface="Cambria" panose="02040503050406030204" pitchFamily="18" charset="0"/>
                <a:cs typeface="Cambria" panose="02040503050406030204" pitchFamily="18" charset="0"/>
              </a:rPr>
              <a:t>SPECIFIC TUMOR UPTAKE</a:t>
            </a:r>
          </a:p>
          <a:p>
            <a:pPr eaLnBrk="1" hangingPunct="1"/>
            <a:endParaRPr lang="sr-Latn-RS" altLang="en-US" sz="2800" dirty="0" smtClean="0">
              <a:latin typeface="+mn-lt"/>
              <a:ea typeface="Cambria" panose="02040503050406030204" pitchFamily="18" charset="0"/>
              <a:cs typeface="Cambria" panose="02040503050406030204" pitchFamily="18" charset="0"/>
            </a:endParaRPr>
          </a:p>
          <a:p>
            <a:r>
              <a:rPr lang="en-US" sz="2800" dirty="0" smtClean="0"/>
              <a:t>1. High density of some common receptors .</a:t>
            </a:r>
          </a:p>
          <a:p>
            <a:r>
              <a:rPr lang="en-US" sz="2800" dirty="0" smtClean="0"/>
              <a:t>2. Expression of several specific receptors.</a:t>
            </a:r>
          </a:p>
          <a:p>
            <a:r>
              <a:rPr lang="en-US" sz="2800" dirty="0" smtClean="0"/>
              <a:t>3. Expression of some specific tumor </a:t>
            </a:r>
            <a:r>
              <a:rPr lang="en-US" sz="2800" dirty="0" smtClean="0"/>
              <a:t>antigens.</a:t>
            </a:r>
            <a:endParaRPr lang="sr-Latn-CS" altLang="en-US" sz="2800" dirty="0">
              <a:latin typeface="+mn-lt"/>
              <a:ea typeface="Cambria" panose="02040503050406030204" pitchFamily="18" charset="0"/>
              <a:cs typeface="Cambria" panose="02040503050406030204" pitchFamily="18" charset="0"/>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990600"/>
            <a:ext cx="10972800" cy="5029200"/>
          </a:xfrm>
        </p:spPr>
        <p:txBody>
          <a:bodyPr>
            <a:noAutofit/>
          </a:bodyPr>
          <a:lstStyle/>
          <a:p>
            <a:pPr algn="l">
              <a:lnSpc>
                <a:spcPct val="114000"/>
              </a:lnSpc>
              <a:defRPr/>
            </a:pPr>
            <a:r>
              <a:rPr lang="sr-Latn-RS" sz="3200" dirty="0" smtClean="0">
                <a:solidFill>
                  <a:srgbClr val="FFFF00"/>
                </a:solidFill>
              </a:rPr>
              <a:t>Malignant t</a:t>
            </a:r>
            <a:r>
              <a:rPr lang="en-US" sz="3200" dirty="0" err="1" smtClean="0">
                <a:solidFill>
                  <a:srgbClr val="FFFF00"/>
                </a:solidFill>
              </a:rPr>
              <a:t>umors</a:t>
            </a:r>
            <a:r>
              <a:rPr lang="en-US" sz="3200" dirty="0" smtClean="0">
                <a:solidFill>
                  <a:srgbClr val="FFFF00"/>
                </a:solidFill>
              </a:rPr>
              <a:t> </a:t>
            </a:r>
            <a:r>
              <a:rPr lang="en-US" sz="3200" dirty="0" smtClean="0">
                <a:solidFill>
                  <a:srgbClr val="FFFF00"/>
                </a:solidFill>
              </a:rPr>
              <a:t>are a large group of over 100 diseases that are biologically very different. Malignant transformation is a process in which a healthy cell becomes a cancer cell through a series of alterations and then their uncontrolled proliferation. The transformation process occurs either spontaneously by random mutation, or by gene rearrangement, or by induction by chemical, physical, or viral carcinogens.</a:t>
            </a:r>
            <a:endParaRPr lang="en-US" altLang="en-US" sz="3200" dirty="0">
              <a:solidFill>
                <a:srgbClr val="FFFF00"/>
              </a:solidFill>
              <a:effectLst/>
              <a:latin typeface="+mn-lt"/>
            </a:endParaRPr>
          </a:p>
        </p:txBody>
      </p:sp>
    </p:spTree>
    <p:extLst>
      <p:ext uri="{BB962C8B-B14F-4D97-AF65-F5344CB8AC3E}">
        <p14:creationId xmlns:p14="http://schemas.microsoft.com/office/powerpoint/2010/main" xmlns="" val="1311170925"/>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15400" cy="857250"/>
          </a:xfrm>
        </p:spPr>
        <p:txBody>
          <a:bodyPr>
            <a:noAutofit/>
          </a:bodyPr>
          <a:lstStyle/>
          <a:p>
            <a:pPr algn="l" fontAlgn="auto">
              <a:spcAft>
                <a:spcPts val="0"/>
              </a:spcAft>
              <a:defRPr/>
            </a:pPr>
            <a:r>
              <a:rPr lang="en-US" sz="4000" b="1" dirty="0" err="1" smtClean="0">
                <a:solidFill>
                  <a:srgbClr val="FFFF00"/>
                </a:solidFill>
                <a:effectLst/>
              </a:rPr>
              <a:t>Somatostatin</a:t>
            </a:r>
            <a:r>
              <a:rPr lang="en-US" sz="4000" b="1" dirty="0" smtClean="0">
                <a:solidFill>
                  <a:srgbClr val="FFFF00"/>
                </a:solidFill>
                <a:effectLst/>
              </a:rPr>
              <a:t> </a:t>
            </a:r>
            <a:r>
              <a:rPr lang="en-US" sz="4000" b="1" dirty="0" smtClean="0">
                <a:solidFill>
                  <a:srgbClr val="FFFF00"/>
                </a:solidFill>
                <a:effectLst/>
              </a:rPr>
              <a:t>Receptor Imaging</a:t>
            </a:r>
            <a:endParaRPr lang="en-US" sz="4000" b="1" dirty="0">
              <a:solidFill>
                <a:srgbClr val="FFFF00"/>
              </a:solidFill>
              <a:effectLst/>
            </a:endParaRPr>
          </a:p>
        </p:txBody>
      </p:sp>
      <p:pic>
        <p:nvPicPr>
          <p:cNvPr id="5122" name="Picture 2"/>
          <p:cNvPicPr>
            <a:picLocks noChangeAspect="1" noChangeArrowheads="1"/>
          </p:cNvPicPr>
          <p:nvPr/>
        </p:nvPicPr>
        <p:blipFill>
          <a:blip r:embed="rId3" cstate="print"/>
          <a:srcRect/>
          <a:stretch>
            <a:fillRect/>
          </a:stretch>
        </p:blipFill>
        <p:spPr bwMode="auto">
          <a:xfrm>
            <a:off x="0" y="912091"/>
            <a:ext cx="7848600" cy="5945909"/>
          </a:xfrm>
          <a:prstGeom prst="rect">
            <a:avLst/>
          </a:prstGeom>
          <a:noFill/>
          <a:ln w="9525">
            <a:noFill/>
            <a:miter lim="800000"/>
            <a:headEnd/>
            <a:tailEnd/>
          </a:ln>
        </p:spPr>
      </p:pic>
      <p:pic>
        <p:nvPicPr>
          <p:cNvPr id="5123" name="Picture 3"/>
          <p:cNvPicPr>
            <a:picLocks noChangeAspect="1" noChangeArrowheads="1"/>
          </p:cNvPicPr>
          <p:nvPr/>
        </p:nvPicPr>
        <p:blipFill>
          <a:blip r:embed="rId4" cstate="print"/>
          <a:srcRect t="12862" r="14634"/>
          <a:stretch>
            <a:fillRect/>
          </a:stretch>
        </p:blipFill>
        <p:spPr bwMode="auto">
          <a:xfrm>
            <a:off x="7620000" y="4038600"/>
            <a:ext cx="4572000" cy="2667000"/>
          </a:xfrm>
          <a:prstGeom prst="rect">
            <a:avLst/>
          </a:prstGeom>
          <a:noFill/>
          <a:ln w="9525">
            <a:noFill/>
            <a:miter lim="800000"/>
            <a:headEnd/>
            <a:tailEnd/>
          </a:ln>
        </p:spPr>
      </p:pic>
      <p:sp>
        <p:nvSpPr>
          <p:cNvPr id="9" name="Rectangle 8"/>
          <p:cNvSpPr/>
          <p:nvPr/>
        </p:nvSpPr>
        <p:spPr>
          <a:xfrm>
            <a:off x="8686800" y="3886200"/>
            <a:ext cx="2411238" cy="338554"/>
          </a:xfrm>
          <a:prstGeom prst="rect">
            <a:avLst/>
          </a:prstGeom>
        </p:spPr>
        <p:txBody>
          <a:bodyPr wrap="none">
            <a:spAutoFit/>
          </a:bodyPr>
          <a:lstStyle/>
          <a:p>
            <a:r>
              <a:rPr lang="en-US" sz="1600" b="1" i="1" dirty="0" smtClean="0"/>
              <a:t>in vitro receptor status</a:t>
            </a:r>
            <a:endParaRPr lang="en-US" sz="1600" dirty="0"/>
          </a:p>
        </p:txBody>
      </p:sp>
      <p:sp>
        <p:nvSpPr>
          <p:cNvPr id="10" name="Rectangle 9"/>
          <p:cNvSpPr/>
          <p:nvPr/>
        </p:nvSpPr>
        <p:spPr>
          <a:xfrm>
            <a:off x="6096000" y="6642556"/>
            <a:ext cx="6096000" cy="215444"/>
          </a:xfrm>
          <a:prstGeom prst="rect">
            <a:avLst/>
          </a:prstGeom>
        </p:spPr>
        <p:txBody>
          <a:bodyPr>
            <a:spAutoFit/>
          </a:bodyPr>
          <a:lstStyle/>
          <a:p>
            <a:pPr algn="r"/>
            <a:r>
              <a:rPr lang="en-US" sz="800" dirty="0" err="1" smtClean="0"/>
              <a:t>Reubi</a:t>
            </a:r>
            <a:r>
              <a:rPr lang="en-US" sz="800" dirty="0" smtClean="0"/>
              <a:t> et al. JNM 1999 adapted from </a:t>
            </a:r>
            <a:r>
              <a:rPr lang="en-US" sz="800" dirty="0" err="1" smtClean="0"/>
              <a:t>Curr</a:t>
            </a:r>
            <a:r>
              <a:rPr lang="en-US" sz="800" dirty="0" smtClean="0"/>
              <a:t> Med </a:t>
            </a:r>
            <a:r>
              <a:rPr lang="en-US" sz="800" dirty="0" err="1" smtClean="0"/>
              <a:t>Chem</a:t>
            </a:r>
            <a:r>
              <a:rPr lang="en-US" sz="800" dirty="0" smtClean="0"/>
              <a:t> 2000</a:t>
            </a:r>
            <a:endParaRPr lang="en-US" sz="800" dirty="0"/>
          </a:p>
        </p:txBody>
      </p:sp>
      <p:pic>
        <p:nvPicPr>
          <p:cNvPr id="11" name="Picture 2" descr="https://media.springernature.com/lw785/springer-static/image/chp%3A10.1007%2F978-3-319-46038-3_20/MediaObjects/339179_1_En_20_Fig1_HTML.gif"/>
          <p:cNvPicPr>
            <a:picLocks noChangeAspect="1" noChangeArrowheads="1"/>
          </p:cNvPicPr>
          <p:nvPr/>
        </p:nvPicPr>
        <p:blipFill>
          <a:blip r:embed="rId5" cstate="print"/>
          <a:srcRect t="5978"/>
          <a:stretch>
            <a:fillRect/>
          </a:stretch>
        </p:blipFill>
        <p:spPr bwMode="auto">
          <a:xfrm>
            <a:off x="7811059" y="0"/>
            <a:ext cx="4380941" cy="3900512"/>
          </a:xfrm>
          <a:prstGeom prst="rect">
            <a:avLst/>
          </a:prstGeom>
          <a:noFill/>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981200" y="914400"/>
            <a:ext cx="8077200" cy="5604568"/>
          </a:xfrm>
          <a:prstGeom prst="rect">
            <a:avLst/>
          </a:prstGeom>
        </p:spPr>
      </p:pic>
      <p:sp>
        <p:nvSpPr>
          <p:cNvPr id="5" name="Rectangle 4"/>
          <p:cNvSpPr/>
          <p:nvPr/>
        </p:nvSpPr>
        <p:spPr>
          <a:xfrm>
            <a:off x="952500" y="6474023"/>
            <a:ext cx="10287000" cy="307777"/>
          </a:xfrm>
          <a:prstGeom prst="rect">
            <a:avLst/>
          </a:prstGeom>
        </p:spPr>
        <p:txBody>
          <a:bodyPr wrap="square">
            <a:spAutoFit/>
          </a:bodyPr>
          <a:lstStyle/>
          <a:p>
            <a:r>
              <a:rPr lang="en-US" sz="1400" dirty="0"/>
              <a:t>2016 ENETS Consensus Guidelines for the Diagnosis and Treatment of Neuroendocrine Tumors</a:t>
            </a:r>
          </a:p>
        </p:txBody>
      </p:sp>
      <p:sp>
        <p:nvSpPr>
          <p:cNvPr id="6" name="Rectangle 2"/>
          <p:cNvSpPr txBox="1">
            <a:spLocks noChangeArrowheads="1"/>
          </p:cNvSpPr>
          <p:nvPr/>
        </p:nvSpPr>
        <p:spPr bwMode="auto">
          <a:xfrm>
            <a:off x="2209800" y="26893"/>
            <a:ext cx="7772400" cy="76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Calibri" pitchFamily="34" charset="0"/>
              </a:defRPr>
            </a:lvl2pPr>
            <a:lvl3pPr algn="l" rtl="0" eaLnBrk="0" fontAlgn="base" hangingPunct="0">
              <a:spcBef>
                <a:spcPct val="0"/>
              </a:spcBef>
              <a:spcAft>
                <a:spcPct val="0"/>
              </a:spcAft>
              <a:defRPr sz="3200">
                <a:solidFill>
                  <a:schemeClr val="tx2"/>
                </a:solidFill>
                <a:latin typeface="Calibri" pitchFamily="34" charset="0"/>
              </a:defRPr>
            </a:lvl3pPr>
            <a:lvl4pPr algn="l" rtl="0" eaLnBrk="0" fontAlgn="base" hangingPunct="0">
              <a:spcBef>
                <a:spcPct val="0"/>
              </a:spcBef>
              <a:spcAft>
                <a:spcPct val="0"/>
              </a:spcAft>
              <a:defRPr sz="3200">
                <a:solidFill>
                  <a:schemeClr val="tx2"/>
                </a:solidFill>
                <a:latin typeface="Calibri" pitchFamily="34" charset="0"/>
              </a:defRPr>
            </a:lvl4pPr>
            <a:lvl5pPr algn="l" rtl="0" eaLnBrk="0" fontAlgn="base" hangingPunct="0">
              <a:spcBef>
                <a:spcPct val="0"/>
              </a:spcBef>
              <a:spcAft>
                <a:spcPct val="0"/>
              </a:spcAft>
              <a:defRPr sz="3200">
                <a:solidFill>
                  <a:schemeClr val="tx2"/>
                </a:solidFill>
                <a:latin typeface="Calibri" pitchFamily="34"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a:lstStyle>
          <a:p>
            <a:pPr algn="ctr"/>
            <a:r>
              <a:rPr lang="sr-Latn-RS" sz="3600" b="1" dirty="0" smtClean="0">
                <a:solidFill>
                  <a:srgbClr val="FFFF00"/>
                </a:solidFill>
              </a:rPr>
              <a:t>Dg management</a:t>
            </a:r>
            <a:endParaRPr lang="en-US" sz="3600" b="1" dirty="0" smtClean="0">
              <a:solidFill>
                <a:srgbClr val="FFFF00"/>
              </a:solidFill>
            </a:endParaRPr>
          </a:p>
        </p:txBody>
      </p:sp>
    </p:spTree>
    <p:extLst>
      <p:ext uri="{BB962C8B-B14F-4D97-AF65-F5344CB8AC3E}">
        <p14:creationId xmlns="" xmlns:p14="http://schemas.microsoft.com/office/powerpoint/2010/main" val="35955692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81200" y="133350"/>
            <a:ext cx="8229600" cy="744538"/>
          </a:xfrm>
        </p:spPr>
        <p:txBody>
          <a:bodyPr/>
          <a:lstStyle/>
          <a:p>
            <a:pPr>
              <a:defRPr/>
            </a:pPr>
            <a:r>
              <a:rPr lang="sr-Latn-RS" dirty="0" smtClean="0">
                <a:solidFill>
                  <a:srgbClr val="FFFF00"/>
                </a:solidFill>
              </a:rPr>
              <a:t>SSTR </a:t>
            </a:r>
            <a:r>
              <a:rPr lang="sr-Latn-RS" dirty="0" err="1" smtClean="0">
                <a:solidFill>
                  <a:srgbClr val="FFFF00"/>
                </a:solidFill>
              </a:rPr>
              <a:t>imaging</a:t>
            </a:r>
            <a:endParaRPr lang="en-US" dirty="0">
              <a:solidFill>
                <a:srgbClr val="FFFF00"/>
              </a:solidFill>
            </a:endParaRPr>
          </a:p>
        </p:txBody>
      </p:sp>
      <p:pic>
        <p:nvPicPr>
          <p:cNvPr id="33798"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22912" y="1214065"/>
            <a:ext cx="2902633" cy="54915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3800" name="Group 8"/>
          <p:cNvGrpSpPr>
            <a:grpSpLocks/>
          </p:cNvGrpSpPr>
          <p:nvPr/>
        </p:nvGrpSpPr>
        <p:grpSpPr bwMode="auto">
          <a:xfrm>
            <a:off x="6934200" y="1214065"/>
            <a:ext cx="5257800" cy="5491536"/>
            <a:chOff x="1524000" y="1676400"/>
            <a:chExt cx="4410075" cy="4003472"/>
          </a:xfrm>
        </p:grpSpPr>
        <p:pic>
          <p:nvPicPr>
            <p:cNvPr id="33801"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24000" y="1676400"/>
              <a:ext cx="4410075" cy="4003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0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r="47655"/>
            <a:stretch>
              <a:fillRect/>
            </a:stretch>
          </p:blipFill>
          <p:spPr bwMode="auto">
            <a:xfrm>
              <a:off x="3581400" y="1676400"/>
              <a:ext cx="2345415" cy="3733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3797" name="Rectangle 6"/>
          <p:cNvSpPr>
            <a:spLocks noChangeArrowheads="1"/>
          </p:cNvSpPr>
          <p:nvPr/>
        </p:nvSpPr>
        <p:spPr bwMode="auto">
          <a:xfrm>
            <a:off x="4644759" y="6324376"/>
            <a:ext cx="180151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pl-PL" altLang="en-US" sz="2000" baseline="30000" dirty="0">
                <a:solidFill>
                  <a:schemeClr val="accent4">
                    <a:lumMod val="10000"/>
                  </a:schemeClr>
                </a:solidFill>
                <a:latin typeface="Calibri" panose="020F0502020204030204" pitchFamily="34" charset="0"/>
              </a:rPr>
              <a:t>99</a:t>
            </a:r>
            <a:r>
              <a:rPr lang="pl-PL" altLang="en-US" sz="2000" dirty="0">
                <a:solidFill>
                  <a:schemeClr val="accent4">
                    <a:lumMod val="10000"/>
                  </a:schemeClr>
                </a:solidFill>
                <a:latin typeface="Calibri" panose="020F0502020204030204" pitchFamily="34" charset="0"/>
              </a:rPr>
              <a:t>Tc-HYNIC-TOC</a:t>
            </a:r>
            <a:endParaRPr lang="en-US" altLang="en-US" sz="2000" dirty="0">
              <a:solidFill>
                <a:schemeClr val="accent4">
                  <a:lumMod val="10000"/>
                </a:schemeClr>
              </a:solidFill>
            </a:endParaRPr>
          </a:p>
        </p:txBody>
      </p:sp>
      <p:pic>
        <p:nvPicPr>
          <p:cNvPr id="11"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b="38182"/>
          <a:stretch>
            <a:fillRect/>
          </a:stretch>
        </p:blipFill>
        <p:spPr bwMode="auto">
          <a:xfrm>
            <a:off x="0" y="1240959"/>
            <a:ext cx="3968115" cy="14260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b="24477"/>
          <a:stretch>
            <a:fillRect/>
          </a:stretch>
        </p:blipFill>
        <p:spPr bwMode="auto">
          <a:xfrm>
            <a:off x="-1641" y="2819400"/>
            <a:ext cx="4040241" cy="20241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Rectangle 3"/>
          <p:cNvSpPr txBox="1">
            <a:spLocks noChangeArrowheads="1"/>
          </p:cNvSpPr>
          <p:nvPr/>
        </p:nvSpPr>
        <p:spPr bwMode="auto">
          <a:xfrm>
            <a:off x="0" y="4953001"/>
            <a:ext cx="3968115"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CS" altLang="en-US" sz="2400" b="1" baseline="30000" dirty="0" smtClean="0">
                <a:latin typeface="Calibri" panose="020F0502020204030204" pitchFamily="34" charset="0"/>
              </a:rPr>
              <a:t>111</a:t>
            </a:r>
            <a:r>
              <a:rPr lang="sr-Latn-CS" altLang="en-US" sz="2400" b="1" dirty="0" smtClean="0">
                <a:latin typeface="Calibri" panose="020F0502020204030204" pitchFamily="34" charset="0"/>
              </a:rPr>
              <a:t>In-DTPA-octreotide </a:t>
            </a:r>
            <a:r>
              <a:rPr lang="sr-Latn-CS" altLang="en-US" sz="2400" b="1" dirty="0">
                <a:latin typeface="Calibri" panose="020F0502020204030204" pitchFamily="34" charset="0"/>
              </a:rPr>
              <a:t>(</a:t>
            </a:r>
            <a:r>
              <a:rPr lang="sr-Latn-CS" altLang="en-US" sz="2400" b="1" dirty="0" err="1">
                <a:latin typeface="Calibri" panose="020F0502020204030204" pitchFamily="34" charset="0"/>
              </a:rPr>
              <a:t>Octreoscan</a:t>
            </a:r>
            <a:r>
              <a:rPr lang="sr-Latn-CS" altLang="en-US" sz="2400" b="1" baseline="30000" dirty="0">
                <a:latin typeface="Calibri" panose="020F0502020204030204" pitchFamily="34" charset="0"/>
                <a:sym typeface="Symbol" panose="05050102010706020507" pitchFamily="18" charset="2"/>
              </a:rPr>
              <a:t></a:t>
            </a:r>
            <a:r>
              <a:rPr lang="sr-Latn-CS" altLang="en-US" sz="2400" b="1" dirty="0">
                <a:latin typeface="Calibri" panose="020F0502020204030204" pitchFamily="34" charset="0"/>
                <a:sym typeface="Symbol" panose="05050102010706020507" pitchFamily="18" charset="2"/>
              </a:rPr>
              <a:t>)</a:t>
            </a:r>
            <a:endParaRPr lang="sr-Latn-CS" altLang="en-US" sz="2400" b="1" dirty="0">
              <a:latin typeface="Calibri" panose="020F0502020204030204" pitchFamily="34" charset="0"/>
            </a:endParaRPr>
          </a:p>
          <a:p>
            <a:pPr eaLnBrk="1" hangingPunct="1"/>
            <a:r>
              <a:rPr lang="sr-Latn-CS" altLang="en-US" sz="2400" b="1" baseline="30000" dirty="0" smtClean="0">
                <a:latin typeface="Calibri" panose="020F0502020204030204" pitchFamily="34" charset="0"/>
              </a:rPr>
              <a:t>99m</a:t>
            </a:r>
            <a:r>
              <a:rPr lang="sr-Latn-CS" altLang="en-US" sz="2400" b="1" dirty="0" smtClean="0">
                <a:latin typeface="Calibri" panose="020F0502020204030204" pitchFamily="34" charset="0"/>
              </a:rPr>
              <a:t>Tc-HYNIC-TOC  </a:t>
            </a:r>
            <a:r>
              <a:rPr lang="sr-Latn-CS" altLang="en-US" sz="2400" b="1" dirty="0">
                <a:latin typeface="Calibri" panose="020F0502020204030204" pitchFamily="34" charset="0"/>
              </a:rPr>
              <a:t>(</a:t>
            </a:r>
            <a:r>
              <a:rPr lang="sr-Latn-CS" altLang="en-US" sz="2400" b="1" dirty="0" err="1">
                <a:latin typeface="Calibri" panose="020F0502020204030204" pitchFamily="34" charset="0"/>
              </a:rPr>
              <a:t>Tektrotyd</a:t>
            </a:r>
            <a:r>
              <a:rPr lang="sr-Latn-CS" altLang="en-US" sz="2400" b="1" baseline="30000" dirty="0">
                <a:latin typeface="Calibri" panose="020F0502020204030204" pitchFamily="34" charset="0"/>
                <a:sym typeface="Symbol" panose="05050102010706020507" pitchFamily="18" charset="2"/>
              </a:rPr>
              <a:t></a:t>
            </a:r>
            <a:r>
              <a:rPr lang="sr-Latn-CS" altLang="en-US" sz="2400" b="1" dirty="0" smtClean="0">
                <a:latin typeface="Calibri" panose="020F0502020204030204" pitchFamily="34" charset="0"/>
                <a:sym typeface="Symbol" panose="05050102010706020507" pitchFamily="18" charset="2"/>
              </a:rPr>
              <a:t>)</a:t>
            </a:r>
            <a:endParaRPr lang="sr-Latn-CS" altLang="en-US" sz="2400" b="1" dirty="0">
              <a:latin typeface="Calibri" panose="020F0502020204030204" pitchFamily="34" charset="0"/>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18" name="Picture 2" descr="FIGURE 4."/>
          <p:cNvPicPr>
            <a:picLocks noChangeAspect="1" noChangeArrowheads="1"/>
          </p:cNvPicPr>
          <p:nvPr/>
        </p:nvPicPr>
        <p:blipFill>
          <a:blip r:embed="rId2" cstate="print"/>
          <a:srcRect/>
          <a:stretch>
            <a:fillRect/>
          </a:stretch>
        </p:blipFill>
        <p:spPr bwMode="auto">
          <a:xfrm>
            <a:off x="6400800" y="1132608"/>
            <a:ext cx="5791200" cy="5725392"/>
          </a:xfrm>
          <a:prstGeom prst="rect">
            <a:avLst/>
          </a:prstGeom>
          <a:noFill/>
        </p:spPr>
      </p:pic>
      <p:sp>
        <p:nvSpPr>
          <p:cNvPr id="5" name="Rectangle 4"/>
          <p:cNvSpPr/>
          <p:nvPr/>
        </p:nvSpPr>
        <p:spPr>
          <a:xfrm>
            <a:off x="0" y="3276600"/>
            <a:ext cx="6096000" cy="1938992"/>
          </a:xfrm>
          <a:prstGeom prst="rect">
            <a:avLst/>
          </a:prstGeom>
        </p:spPr>
        <p:txBody>
          <a:bodyPr>
            <a:spAutoFit/>
          </a:bodyPr>
          <a:lstStyle/>
          <a:p>
            <a:r>
              <a:rPr lang="sr-Latn-RS" sz="2000" dirty="0" smtClean="0"/>
              <a:t>NET </a:t>
            </a:r>
            <a:r>
              <a:rPr lang="en-US" sz="2000" dirty="0" smtClean="0"/>
              <a:t>grade </a:t>
            </a:r>
            <a:r>
              <a:rPr lang="en-US" sz="2000" dirty="0" smtClean="0"/>
              <a:t>1 (Ki-67 &lt; 2%) NEN from small-bowel primary. (A) </a:t>
            </a:r>
            <a:r>
              <a:rPr lang="en-US" sz="2000" baseline="30000" dirty="0" smtClean="0"/>
              <a:t>68</a:t>
            </a:r>
            <a:r>
              <a:rPr lang="en-US" sz="2000" dirty="0" smtClean="0"/>
              <a:t>Ga-DOTATATE PET shows prominent uptake in primary tumor, </a:t>
            </a:r>
            <a:r>
              <a:rPr lang="en-US" sz="2000" dirty="0" err="1" smtClean="0"/>
              <a:t>lymphadenopathy</a:t>
            </a:r>
            <a:r>
              <a:rPr lang="en-US" sz="2000" dirty="0" smtClean="0"/>
              <a:t>, and liver metastases. (B) </a:t>
            </a:r>
            <a:r>
              <a:rPr lang="en-US" sz="2000" baseline="30000" dirty="0" smtClean="0"/>
              <a:t>18</a:t>
            </a:r>
            <a:r>
              <a:rPr lang="en-US" sz="2000" dirty="0" smtClean="0"/>
              <a:t>F-FDG PET shows no abnormal uptake (arrow points out incidentally noted fractured rib).</a:t>
            </a:r>
            <a:endParaRPr lang="en-US" sz="2000" dirty="0"/>
          </a:p>
        </p:txBody>
      </p:sp>
      <p:sp>
        <p:nvSpPr>
          <p:cNvPr id="6" name="Rectangle 5"/>
          <p:cNvSpPr/>
          <p:nvPr/>
        </p:nvSpPr>
        <p:spPr>
          <a:xfrm>
            <a:off x="0" y="6257836"/>
            <a:ext cx="6477000" cy="430887"/>
          </a:xfrm>
          <a:prstGeom prst="rect">
            <a:avLst/>
          </a:prstGeom>
        </p:spPr>
        <p:txBody>
          <a:bodyPr wrap="square">
            <a:spAutoFit/>
          </a:bodyPr>
          <a:lstStyle/>
          <a:p>
            <a:r>
              <a:rPr lang="en-US" sz="1100" dirty="0" smtClean="0"/>
              <a:t>Sonya </a:t>
            </a:r>
            <a:r>
              <a:rPr lang="en-US" sz="1100" dirty="0" smtClean="0"/>
              <a:t>Park,</a:t>
            </a:r>
            <a:r>
              <a:rPr lang="sr-Latn-RS" sz="1100" dirty="0" smtClean="0"/>
              <a:t> </a:t>
            </a:r>
            <a:r>
              <a:rPr lang="en-US" sz="1100" b="1" dirty="0" err="1" smtClean="0"/>
              <a:t>Somatostatin</a:t>
            </a:r>
            <a:r>
              <a:rPr lang="en-US" sz="1100" b="1" dirty="0" smtClean="0"/>
              <a:t> </a:t>
            </a:r>
            <a:r>
              <a:rPr lang="en-US" sz="1100" b="1" dirty="0" smtClean="0"/>
              <a:t>Receptor Imaging and </a:t>
            </a:r>
            <a:r>
              <a:rPr lang="en-US" sz="1100" b="1" dirty="0" err="1" smtClean="0"/>
              <a:t>Theranostics</a:t>
            </a:r>
            <a:r>
              <a:rPr lang="en-US" sz="1100" b="1" dirty="0" smtClean="0"/>
              <a:t>: Current Practice and Future </a:t>
            </a:r>
            <a:r>
              <a:rPr lang="en-US" sz="1100" b="1" dirty="0" smtClean="0"/>
              <a:t>Prospects</a:t>
            </a:r>
            <a:endParaRPr lang="en-US" sz="1100" b="1" dirty="0" smtClean="0"/>
          </a:p>
        </p:txBody>
      </p:sp>
      <p:sp>
        <p:nvSpPr>
          <p:cNvPr id="7" name="Title 2"/>
          <p:cNvSpPr txBox="1">
            <a:spLocks/>
          </p:cNvSpPr>
          <p:nvPr/>
        </p:nvSpPr>
        <p:spPr bwMode="auto">
          <a:xfrm>
            <a:off x="1981200" y="133350"/>
            <a:ext cx="8229600" cy="7445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Latn-RS" sz="4400" b="0" i="0" u="none" strike="noStrike" kern="0" cap="none" spc="0" normalizeH="0" baseline="0" noProof="0" smtClean="0">
                <a:ln>
                  <a:noFill/>
                </a:ln>
                <a:solidFill>
                  <a:srgbClr val="FFFF00"/>
                </a:solidFill>
                <a:effectLst>
                  <a:outerShdw blurRad="38100" dist="38100" dir="2700000" algn="tl">
                    <a:srgbClr val="000000"/>
                  </a:outerShdw>
                </a:effectLst>
                <a:uLnTx/>
                <a:uFillTx/>
                <a:latin typeface="+mj-lt"/>
                <a:ea typeface="+mj-ea"/>
                <a:cs typeface="+mj-cs"/>
              </a:rPr>
              <a:t>SSTR imaging</a:t>
            </a:r>
            <a:endParaRPr kumimoji="0" lang="en-US" sz="4400" b="0" i="0" u="none" strike="noStrike" kern="0" cap="none" spc="0" normalizeH="0" baseline="0" noProof="0" dirty="0">
              <a:ln>
                <a:noFill/>
              </a:ln>
              <a:solidFill>
                <a:srgbClr val="FFFF00"/>
              </a:solidFill>
              <a:effectLst>
                <a:outerShdw blurRad="38100" dist="38100" dir="2700000" algn="tl">
                  <a:srgbClr val="000000"/>
                </a:outerShdw>
              </a:effectLst>
              <a:uLnTx/>
              <a:uFillTx/>
              <a:latin typeface="+mj-lt"/>
              <a:ea typeface="+mj-ea"/>
              <a:cs typeface="+mj-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p:cNvPicPr>
          <p:nvPr/>
        </p:nvPicPr>
        <p:blipFill>
          <a:blip r:embed="rId2" cstate="print"/>
          <a:stretch>
            <a:fillRect/>
          </a:stretch>
        </p:blipFill>
        <p:spPr>
          <a:xfrm>
            <a:off x="685801" y="0"/>
            <a:ext cx="10440000" cy="6840000"/>
          </a:xfrm>
          <a:prstGeom prst="rect">
            <a:avLst/>
          </a:prstGeom>
        </p:spPr>
      </p:pic>
      <p:sp>
        <p:nvSpPr>
          <p:cNvPr id="5" name="Rectangle 4"/>
          <p:cNvSpPr/>
          <p:nvPr/>
        </p:nvSpPr>
        <p:spPr bwMode="auto">
          <a:xfrm>
            <a:off x="10210801" y="6130926"/>
            <a:ext cx="838200" cy="727074"/>
          </a:xfrm>
          <a:prstGeom prst="rect">
            <a:avLst/>
          </a:prstGeom>
          <a:solidFill>
            <a:srgbClr val="BFC1E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xmlns="" val="1190504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p:cNvPicPr>
          <p:nvPr/>
        </p:nvPicPr>
        <p:blipFill>
          <a:blip r:embed="rId2" cstate="print"/>
          <a:stretch>
            <a:fillRect/>
          </a:stretch>
        </p:blipFill>
        <p:spPr>
          <a:xfrm>
            <a:off x="685200" y="0"/>
            <a:ext cx="10440000" cy="6840000"/>
          </a:xfrm>
          <a:prstGeom prst="rect">
            <a:avLst/>
          </a:prstGeom>
        </p:spPr>
      </p:pic>
      <p:sp>
        <p:nvSpPr>
          <p:cNvPr id="5" name="Rectangle 4"/>
          <p:cNvSpPr/>
          <p:nvPr/>
        </p:nvSpPr>
        <p:spPr bwMode="auto">
          <a:xfrm>
            <a:off x="10210801" y="6130926"/>
            <a:ext cx="838200" cy="727074"/>
          </a:xfrm>
          <a:prstGeom prst="rect">
            <a:avLst/>
          </a:prstGeom>
          <a:solidFill>
            <a:srgbClr val="BFC1E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xmlns="" val="28963477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p:cNvPicPr>
          <p:nvPr/>
        </p:nvPicPr>
        <p:blipFill>
          <a:blip r:embed="rId2" cstate="print"/>
          <a:stretch>
            <a:fillRect/>
          </a:stretch>
        </p:blipFill>
        <p:spPr>
          <a:xfrm>
            <a:off x="685200" y="0"/>
            <a:ext cx="10440000" cy="6840000"/>
          </a:xfrm>
          <a:prstGeom prst="rect">
            <a:avLst/>
          </a:prstGeom>
        </p:spPr>
      </p:pic>
      <p:sp>
        <p:nvSpPr>
          <p:cNvPr id="5" name="Rectangle 4"/>
          <p:cNvSpPr/>
          <p:nvPr/>
        </p:nvSpPr>
        <p:spPr bwMode="auto">
          <a:xfrm>
            <a:off x="10210801" y="6130926"/>
            <a:ext cx="838200" cy="727074"/>
          </a:xfrm>
          <a:prstGeom prst="rect">
            <a:avLst/>
          </a:prstGeom>
          <a:solidFill>
            <a:srgbClr val="BFC1E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xmlns="" val="33545876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600" b="1" dirty="0" smtClean="0">
                <a:solidFill>
                  <a:srgbClr val="FFFF00"/>
                </a:solidFill>
                <a:effectLst/>
              </a:rPr>
              <a:t>SSTR </a:t>
            </a:r>
            <a:r>
              <a:rPr lang="en-US" sz="3600" b="1" dirty="0" smtClean="0">
                <a:solidFill>
                  <a:srgbClr val="FFFF00"/>
                </a:solidFill>
                <a:effectLst/>
              </a:rPr>
              <a:t>Staging</a:t>
            </a:r>
            <a:r>
              <a:rPr lang="en-US" sz="2800" dirty="0" smtClean="0">
                <a:effectLst/>
              </a:rPr>
              <a:t/>
            </a:r>
            <a:br>
              <a:rPr lang="en-US" sz="2800" dirty="0" smtClean="0">
                <a:effectLst/>
              </a:rPr>
            </a:br>
            <a:r>
              <a:rPr lang="en-US" sz="2800" dirty="0" smtClean="0">
                <a:effectLst/>
              </a:rPr>
              <a:t>e.g. before PRRT, evaluation of receptor </a:t>
            </a:r>
            <a:r>
              <a:rPr lang="en-US" sz="2800" dirty="0" smtClean="0">
                <a:effectLst/>
              </a:rPr>
              <a:t>status,</a:t>
            </a:r>
            <a:r>
              <a:rPr lang="sr-Latn-RS" sz="2800" dirty="0" smtClean="0">
                <a:effectLst/>
              </a:rPr>
              <a:t> </a:t>
            </a:r>
            <a:r>
              <a:rPr lang="en-US" sz="2800" dirty="0" smtClean="0">
                <a:effectLst/>
              </a:rPr>
              <a:t>detection </a:t>
            </a:r>
            <a:r>
              <a:rPr lang="en-US" sz="2800" dirty="0" smtClean="0">
                <a:effectLst/>
              </a:rPr>
              <a:t>of unknown primary </a:t>
            </a:r>
            <a:r>
              <a:rPr lang="en-US" sz="2800" dirty="0" smtClean="0">
                <a:effectLst/>
              </a:rPr>
              <a:t>tumors</a:t>
            </a:r>
            <a:r>
              <a:rPr lang="sr-Latn-RS" sz="2800" dirty="0" smtClean="0">
                <a:effectLst/>
              </a:rPr>
              <a:t> </a:t>
            </a:r>
            <a:r>
              <a:rPr lang="en-US" sz="2800" dirty="0" smtClean="0">
                <a:effectLst/>
              </a:rPr>
              <a:t>(CUP </a:t>
            </a:r>
            <a:r>
              <a:rPr lang="en-US" sz="2800" dirty="0" smtClean="0">
                <a:effectLst/>
              </a:rPr>
              <a:t>syndrome)</a:t>
            </a:r>
            <a:endParaRPr lang="en-US" sz="2800" dirty="0">
              <a:effectLst/>
            </a:endParaRPr>
          </a:p>
        </p:txBody>
      </p:sp>
      <p:sp>
        <p:nvSpPr>
          <p:cNvPr id="3" name="Content Placeholder 2"/>
          <p:cNvSpPr>
            <a:spLocks noGrp="1"/>
          </p:cNvSpPr>
          <p:nvPr>
            <p:ph idx="1"/>
          </p:nvPr>
        </p:nvSpPr>
        <p:spPr/>
        <p:txBody>
          <a:bodyPr/>
          <a:lstStyle/>
          <a:p>
            <a:endParaRPr lang="en-US" dirty="0"/>
          </a:p>
        </p:txBody>
      </p:sp>
      <p:pic>
        <p:nvPicPr>
          <p:cNvPr id="6146" name="Picture 2"/>
          <p:cNvPicPr>
            <a:picLocks noChangeAspect="1" noChangeArrowheads="1"/>
          </p:cNvPicPr>
          <p:nvPr/>
        </p:nvPicPr>
        <p:blipFill>
          <a:blip r:embed="rId2" cstate="print"/>
          <a:srcRect b="42208"/>
          <a:stretch>
            <a:fillRect/>
          </a:stretch>
        </p:blipFill>
        <p:spPr bwMode="auto">
          <a:xfrm>
            <a:off x="0" y="2057400"/>
            <a:ext cx="6352549" cy="4321153"/>
          </a:xfrm>
          <a:prstGeom prst="rect">
            <a:avLst/>
          </a:prstGeom>
          <a:noFill/>
          <a:ln w="9525">
            <a:noFill/>
            <a:miter lim="800000"/>
            <a:headEnd/>
            <a:tailEnd/>
          </a:ln>
          <a:effectLst/>
        </p:spPr>
      </p:pic>
      <p:pic>
        <p:nvPicPr>
          <p:cNvPr id="5" name="Picture 2"/>
          <p:cNvPicPr>
            <a:picLocks noChangeAspect="1" noChangeArrowheads="1"/>
          </p:cNvPicPr>
          <p:nvPr/>
        </p:nvPicPr>
        <p:blipFill>
          <a:blip r:embed="rId2" cstate="print"/>
          <a:srcRect t="57792"/>
          <a:stretch>
            <a:fillRect/>
          </a:stretch>
        </p:blipFill>
        <p:spPr bwMode="auto">
          <a:xfrm>
            <a:off x="6316718" y="2872431"/>
            <a:ext cx="5875282" cy="291877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solidFill>
                  <a:srgbClr val="FFFF00"/>
                </a:solidFill>
                <a:effectLst/>
              </a:rPr>
              <a:t>Re-staging, Follow-up</a:t>
            </a:r>
            <a:r>
              <a:rPr lang="en-US" b="1" dirty="0" smtClean="0"/>
              <a:t/>
            </a:r>
            <a:br>
              <a:rPr lang="en-US" b="1" dirty="0" smtClean="0"/>
            </a:br>
            <a:r>
              <a:rPr lang="en-US" sz="2800" dirty="0" smtClean="0">
                <a:effectLst/>
              </a:rPr>
              <a:t>e.g. in patients with rising tumor </a:t>
            </a:r>
            <a:r>
              <a:rPr lang="en-US" sz="2800" dirty="0" smtClean="0">
                <a:effectLst/>
              </a:rPr>
              <a:t>markers</a:t>
            </a:r>
            <a:r>
              <a:rPr lang="sr-Latn-RS" sz="2800" dirty="0" smtClean="0">
                <a:effectLst/>
              </a:rPr>
              <a:t> </a:t>
            </a:r>
            <a:r>
              <a:rPr lang="en-US" sz="2800" dirty="0" smtClean="0">
                <a:effectLst/>
              </a:rPr>
              <a:t>(</a:t>
            </a:r>
            <a:r>
              <a:rPr lang="en-US" sz="2800" dirty="0" err="1" smtClean="0">
                <a:effectLst/>
              </a:rPr>
              <a:t>chromogranin</a:t>
            </a:r>
            <a:r>
              <a:rPr lang="en-US" sz="2800" dirty="0" smtClean="0">
                <a:effectLst/>
              </a:rPr>
              <a:t>, serotonin, </a:t>
            </a:r>
            <a:r>
              <a:rPr lang="en-US" sz="2800" dirty="0" err="1" smtClean="0">
                <a:effectLst/>
              </a:rPr>
              <a:t>calcitonin</a:t>
            </a:r>
            <a:r>
              <a:rPr lang="en-US" sz="2800" dirty="0" smtClean="0">
                <a:effectLst/>
              </a:rPr>
              <a:t>, </a:t>
            </a:r>
            <a:r>
              <a:rPr lang="en-US" sz="2800" dirty="0" smtClean="0">
                <a:effectLst/>
              </a:rPr>
              <a:t>glucagon)</a:t>
            </a:r>
            <a:r>
              <a:rPr lang="sr-Latn-RS" sz="2800" dirty="0" smtClean="0">
                <a:effectLst/>
              </a:rPr>
              <a:t> </a:t>
            </a:r>
            <a:r>
              <a:rPr lang="en-US" sz="2800" dirty="0" smtClean="0">
                <a:effectLst/>
              </a:rPr>
              <a:t>for </a:t>
            </a:r>
            <a:r>
              <a:rPr lang="en-US" sz="2800" dirty="0" smtClean="0">
                <a:effectLst/>
              </a:rPr>
              <a:t>detection of recurrence</a:t>
            </a:r>
            <a:endParaRPr lang="en-US" dirty="0">
              <a:effectLst/>
            </a:endParaRPr>
          </a:p>
        </p:txBody>
      </p:sp>
      <p:sp>
        <p:nvSpPr>
          <p:cNvPr id="3" name="Content Placeholder 2"/>
          <p:cNvSpPr>
            <a:spLocks noGrp="1"/>
          </p:cNvSpPr>
          <p:nvPr>
            <p:ph idx="1"/>
          </p:nvPr>
        </p:nvSpPr>
        <p:spPr/>
        <p:txBody>
          <a:bodyPr/>
          <a:lstStyle/>
          <a:p>
            <a:endParaRPr lang="en-US" dirty="0"/>
          </a:p>
        </p:txBody>
      </p:sp>
      <p:pic>
        <p:nvPicPr>
          <p:cNvPr id="7170" name="Picture 2"/>
          <p:cNvPicPr>
            <a:picLocks noChangeAspect="1" noChangeArrowheads="1"/>
          </p:cNvPicPr>
          <p:nvPr/>
        </p:nvPicPr>
        <p:blipFill>
          <a:blip r:embed="rId2" cstate="print"/>
          <a:srcRect/>
          <a:stretch>
            <a:fillRect/>
          </a:stretch>
        </p:blipFill>
        <p:spPr bwMode="auto">
          <a:xfrm>
            <a:off x="1828800" y="1600200"/>
            <a:ext cx="8224838" cy="5062382"/>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pic>
        <p:nvPicPr>
          <p:cNvPr id="35843"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3716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84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57600" y="1371600"/>
            <a:ext cx="3657600" cy="548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6" name="Rectangle 5"/>
          <p:cNvSpPr>
            <a:spLocks noChangeArrowheads="1"/>
          </p:cNvSpPr>
          <p:nvPr/>
        </p:nvSpPr>
        <p:spPr bwMode="auto">
          <a:xfrm>
            <a:off x="7315200" y="2017216"/>
            <a:ext cx="4876800" cy="41549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2400" dirty="0" smtClean="0"/>
              <a:t>Is </a:t>
            </a:r>
            <a:r>
              <a:rPr lang="en-US" sz="2400" dirty="0" smtClean="0"/>
              <a:t>a </a:t>
            </a:r>
            <a:r>
              <a:rPr lang="en-US" sz="2400" dirty="0" err="1" smtClean="0"/>
              <a:t>noradrenaline</a:t>
            </a:r>
            <a:r>
              <a:rPr lang="en-US" sz="2400" dirty="0" smtClean="0"/>
              <a:t> analog.</a:t>
            </a:r>
          </a:p>
          <a:p>
            <a:r>
              <a:rPr lang="en-US" sz="2400" dirty="0" smtClean="0"/>
              <a:t>Localizes </a:t>
            </a:r>
            <a:r>
              <a:rPr lang="en-US" sz="2400" dirty="0" smtClean="0"/>
              <a:t>in adrenergic tissues: </a:t>
            </a:r>
            <a:r>
              <a:rPr lang="en-US" sz="2400" dirty="0" err="1" smtClean="0"/>
              <a:t>catecholamines</a:t>
            </a:r>
            <a:r>
              <a:rPr lang="en-US" sz="2400" dirty="0" smtClean="0"/>
              <a:t> producing tumors and their metastases.</a:t>
            </a:r>
          </a:p>
          <a:p>
            <a:r>
              <a:rPr lang="en-US" sz="2400" b="1" dirty="0" smtClean="0"/>
              <a:t>Indications</a:t>
            </a:r>
            <a:r>
              <a:rPr lang="en-US" sz="2400" b="1" dirty="0" smtClean="0"/>
              <a:t>:</a:t>
            </a:r>
          </a:p>
          <a:p>
            <a:pPr marL="457200" indent="-457200">
              <a:buFont typeface="Wingdings" pitchFamily="2" charset="2"/>
              <a:buChar char="v"/>
            </a:pPr>
            <a:r>
              <a:rPr lang="en-US" sz="2400" dirty="0" err="1" smtClean="0"/>
              <a:t>Pheochromocytoma</a:t>
            </a:r>
            <a:r>
              <a:rPr lang="en-US" sz="2400" dirty="0" smtClean="0"/>
              <a:t>. </a:t>
            </a:r>
            <a:endParaRPr lang="sr-Latn-RS" sz="2400" dirty="0" smtClean="0"/>
          </a:p>
          <a:p>
            <a:pPr marL="457200" indent="-457200">
              <a:buFont typeface="Wingdings" pitchFamily="2" charset="2"/>
              <a:buChar char="v"/>
            </a:pPr>
            <a:r>
              <a:rPr lang="en-US" sz="2400" dirty="0" err="1" smtClean="0"/>
              <a:t>Paraganglioma</a:t>
            </a:r>
            <a:r>
              <a:rPr lang="en-US" sz="2400" dirty="0" smtClean="0"/>
              <a:t>. </a:t>
            </a:r>
            <a:endParaRPr lang="sr-Latn-RS" sz="2400" dirty="0" smtClean="0"/>
          </a:p>
          <a:p>
            <a:pPr marL="457200" indent="-457200">
              <a:buFont typeface="Wingdings" pitchFamily="2" charset="2"/>
              <a:buChar char="v"/>
            </a:pPr>
            <a:r>
              <a:rPr lang="en-US" sz="2400" dirty="0" err="1" smtClean="0"/>
              <a:t>Insulinoma</a:t>
            </a:r>
            <a:r>
              <a:rPr lang="en-US" sz="2400" dirty="0" smtClean="0"/>
              <a:t>.</a:t>
            </a:r>
            <a:endParaRPr lang="sr-Latn-RS" sz="2400" dirty="0" smtClean="0"/>
          </a:p>
          <a:p>
            <a:pPr marL="457200" indent="-457200">
              <a:buFont typeface="Wingdings" pitchFamily="2" charset="2"/>
              <a:buChar char="v"/>
            </a:pPr>
            <a:r>
              <a:rPr lang="en-US" sz="2400" dirty="0" err="1" smtClean="0"/>
              <a:t>Neuroblastoma</a:t>
            </a:r>
            <a:r>
              <a:rPr lang="en-US" sz="2400" dirty="0" smtClean="0"/>
              <a:t>. </a:t>
            </a:r>
            <a:endParaRPr lang="sr-Latn-RS" sz="2400" dirty="0" smtClean="0"/>
          </a:p>
          <a:p>
            <a:pPr marL="457200" indent="-457200">
              <a:buFont typeface="Wingdings" pitchFamily="2" charset="2"/>
              <a:buChar char="v"/>
            </a:pPr>
            <a:r>
              <a:rPr lang="en-US" sz="2400" dirty="0" err="1" smtClean="0"/>
              <a:t>Medullary</a:t>
            </a:r>
            <a:r>
              <a:rPr lang="en-US" sz="2400" dirty="0" smtClean="0"/>
              <a:t> </a:t>
            </a:r>
            <a:r>
              <a:rPr lang="en-US" sz="2400" dirty="0" smtClean="0"/>
              <a:t>thyroid carcinoma. </a:t>
            </a:r>
            <a:endParaRPr lang="sr-Latn-RS" sz="2400" dirty="0" smtClean="0"/>
          </a:p>
          <a:p>
            <a:pPr marL="457200" indent="-457200">
              <a:buFont typeface="Wingdings" pitchFamily="2" charset="2"/>
              <a:buChar char="v"/>
            </a:pPr>
            <a:r>
              <a:rPr lang="en-US" sz="2400" dirty="0" err="1" smtClean="0"/>
              <a:t>Carcinoid</a:t>
            </a:r>
            <a:r>
              <a:rPr lang="en-US" sz="2400" dirty="0" smtClean="0"/>
              <a:t> </a:t>
            </a:r>
            <a:r>
              <a:rPr lang="en-US" sz="2400" dirty="0" smtClean="0"/>
              <a:t>tumors</a:t>
            </a:r>
            <a:endParaRPr lang="en-US" altLang="en-US" sz="2400" dirty="0">
              <a:solidFill>
                <a:srgbClr val="FFFF00"/>
              </a:solidFill>
              <a:latin typeface="Tahoma" panose="020B0604030504040204" pitchFamily="34" charset="0"/>
              <a:cs typeface="Tahoma" panose="020B0604030504040204" pitchFamily="34" charset="0"/>
            </a:endParaRPr>
          </a:p>
        </p:txBody>
      </p:sp>
      <p:grpSp>
        <p:nvGrpSpPr>
          <p:cNvPr id="24" name="Group 23"/>
          <p:cNvGrpSpPr/>
          <p:nvPr/>
        </p:nvGrpSpPr>
        <p:grpSpPr>
          <a:xfrm>
            <a:off x="9677400" y="0"/>
            <a:ext cx="2514600" cy="1905000"/>
            <a:chOff x="228600" y="454056"/>
            <a:chExt cx="3886200" cy="3051144"/>
          </a:xfrm>
        </p:grpSpPr>
        <p:sp>
          <p:nvSpPr>
            <p:cNvPr id="2" name="Rectangle 1"/>
            <p:cNvSpPr/>
            <p:nvPr/>
          </p:nvSpPr>
          <p:spPr bwMode="auto">
            <a:xfrm>
              <a:off x="228600" y="454056"/>
              <a:ext cx="3886200" cy="305114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p:txBody>
        </p:sp>
        <p:grpSp>
          <p:nvGrpSpPr>
            <p:cNvPr id="7" name="Group 2"/>
            <p:cNvGrpSpPr>
              <a:grpSpLocks/>
            </p:cNvGrpSpPr>
            <p:nvPr/>
          </p:nvGrpSpPr>
          <p:grpSpPr bwMode="auto">
            <a:xfrm>
              <a:off x="426284" y="654111"/>
              <a:ext cx="3184406" cy="2679288"/>
              <a:chOff x="1951" y="2345"/>
              <a:chExt cx="1957" cy="1934"/>
            </a:xfrm>
          </p:grpSpPr>
          <p:sp>
            <p:nvSpPr>
              <p:cNvPr id="8" name="Rectangle 3"/>
              <p:cNvSpPr>
                <a:spLocks noChangeArrowheads="1"/>
              </p:cNvSpPr>
              <p:nvPr/>
            </p:nvSpPr>
            <p:spPr bwMode="auto">
              <a:xfrm>
                <a:off x="1951" y="3794"/>
                <a:ext cx="1957" cy="4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90487" tIns="44450" rIns="90487"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1400" b="1" dirty="0">
                    <a:solidFill>
                      <a:srgbClr val="262626"/>
                    </a:solidFill>
                    <a:latin typeface="Calibri" panose="020F0502020204030204" pitchFamily="34" charset="0"/>
                  </a:rPr>
                  <a:t>Meta-</a:t>
                </a:r>
                <a:r>
                  <a:rPr lang="en-GB" altLang="en-US" sz="1400" b="1" dirty="0" err="1">
                    <a:solidFill>
                      <a:srgbClr val="262626"/>
                    </a:solidFill>
                    <a:latin typeface="Calibri" panose="020F0502020204030204" pitchFamily="34" charset="0"/>
                  </a:rPr>
                  <a:t>iodobenzylguanidine</a:t>
                </a:r>
                <a:r>
                  <a:rPr lang="en-GB" altLang="en-US" sz="1400" b="1" dirty="0">
                    <a:solidFill>
                      <a:srgbClr val="262626"/>
                    </a:solidFill>
                    <a:latin typeface="Calibri" panose="020F0502020204030204" pitchFamily="34" charset="0"/>
                  </a:rPr>
                  <a:t/>
                </a:r>
                <a:br>
                  <a:rPr lang="en-GB" altLang="en-US" sz="1400" b="1" dirty="0">
                    <a:solidFill>
                      <a:srgbClr val="262626"/>
                    </a:solidFill>
                    <a:latin typeface="Calibri" panose="020F0502020204030204" pitchFamily="34" charset="0"/>
                  </a:rPr>
                </a:br>
                <a:r>
                  <a:rPr lang="en-GB" altLang="en-US" sz="1400" b="1" dirty="0">
                    <a:solidFill>
                      <a:srgbClr val="262626"/>
                    </a:solidFill>
                    <a:latin typeface="Calibri" panose="020F0502020204030204" pitchFamily="34" charset="0"/>
                  </a:rPr>
                  <a:t>(MIBG)</a:t>
                </a:r>
              </a:p>
            </p:txBody>
          </p:sp>
          <p:sp>
            <p:nvSpPr>
              <p:cNvPr id="9" name="AutoShape 4"/>
              <p:cNvSpPr>
                <a:spLocks noChangeArrowheads="1"/>
              </p:cNvSpPr>
              <p:nvPr/>
            </p:nvSpPr>
            <p:spPr bwMode="auto">
              <a:xfrm rot="16200000" flipH="1">
                <a:off x="2121" y="2846"/>
                <a:ext cx="591" cy="439"/>
              </a:xfrm>
              <a:prstGeom prst="hexagon">
                <a:avLst>
                  <a:gd name="adj" fmla="val 33650"/>
                  <a:gd name="vf" fmla="val 115470"/>
                </a:avLst>
              </a:prstGeom>
              <a:noFill/>
              <a:ln w="25400">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1200">
                  <a:solidFill>
                    <a:srgbClr val="262626"/>
                  </a:solidFill>
                  <a:latin typeface="Calibri" panose="020F0502020204030204" pitchFamily="34" charset="0"/>
                </a:endParaRPr>
              </a:p>
            </p:txBody>
          </p:sp>
          <p:sp>
            <p:nvSpPr>
              <p:cNvPr id="10" name="Freeform 5"/>
              <p:cNvSpPr>
                <a:spLocks/>
              </p:cNvSpPr>
              <p:nvPr/>
            </p:nvSpPr>
            <p:spPr bwMode="auto">
              <a:xfrm>
                <a:off x="2240" y="2822"/>
                <a:ext cx="168" cy="113"/>
              </a:xfrm>
              <a:custGeom>
                <a:avLst/>
                <a:gdLst>
                  <a:gd name="T0" fmla="*/ 0 w 302"/>
                  <a:gd name="T1" fmla="*/ 15 h 168"/>
                  <a:gd name="T2" fmla="*/ 9 w 302"/>
                  <a:gd name="T3" fmla="*/ 0 h 168"/>
                  <a:gd name="T4" fmla="*/ 0 60000 65536"/>
                  <a:gd name="T5" fmla="*/ 0 60000 65536"/>
                  <a:gd name="T6" fmla="*/ 0 w 302"/>
                  <a:gd name="T7" fmla="*/ 0 h 168"/>
                  <a:gd name="T8" fmla="*/ 302 w 302"/>
                  <a:gd name="T9" fmla="*/ 168 h 168"/>
                </a:gdLst>
                <a:ahLst/>
                <a:cxnLst>
                  <a:cxn ang="T4">
                    <a:pos x="T0" y="T1"/>
                  </a:cxn>
                  <a:cxn ang="T5">
                    <a:pos x="T2" y="T3"/>
                  </a:cxn>
                </a:cxnLst>
                <a:rect l="T6" t="T7" r="T8" b="T9"/>
                <a:pathLst>
                  <a:path w="302" h="168">
                    <a:moveTo>
                      <a:pt x="0" y="168"/>
                    </a:moveTo>
                    <a:lnTo>
                      <a:pt x="302" y="0"/>
                    </a:lnTo>
                  </a:path>
                </a:pathLst>
              </a:custGeom>
              <a:noFill/>
              <a:ln w="254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sz="1200"/>
              </a:p>
            </p:txBody>
          </p:sp>
          <p:sp>
            <p:nvSpPr>
              <p:cNvPr id="11" name="Freeform 6"/>
              <p:cNvSpPr>
                <a:spLocks/>
              </p:cNvSpPr>
              <p:nvPr/>
            </p:nvSpPr>
            <p:spPr bwMode="auto">
              <a:xfrm>
                <a:off x="2240" y="3197"/>
                <a:ext cx="168" cy="113"/>
              </a:xfrm>
              <a:custGeom>
                <a:avLst/>
                <a:gdLst>
                  <a:gd name="T0" fmla="*/ 0 w 300"/>
                  <a:gd name="T1" fmla="*/ 0 h 167"/>
                  <a:gd name="T2" fmla="*/ 10 w 300"/>
                  <a:gd name="T3" fmla="*/ 16 h 167"/>
                  <a:gd name="T4" fmla="*/ 0 60000 65536"/>
                  <a:gd name="T5" fmla="*/ 0 60000 65536"/>
                  <a:gd name="T6" fmla="*/ 0 w 300"/>
                  <a:gd name="T7" fmla="*/ 0 h 167"/>
                  <a:gd name="T8" fmla="*/ 300 w 300"/>
                  <a:gd name="T9" fmla="*/ 167 h 167"/>
                </a:gdLst>
                <a:ahLst/>
                <a:cxnLst>
                  <a:cxn ang="T4">
                    <a:pos x="T0" y="T1"/>
                  </a:cxn>
                  <a:cxn ang="T5">
                    <a:pos x="T2" y="T3"/>
                  </a:cxn>
                </a:cxnLst>
                <a:rect l="T6" t="T7" r="T8" b="T9"/>
                <a:pathLst>
                  <a:path w="300" h="167">
                    <a:moveTo>
                      <a:pt x="0" y="0"/>
                    </a:moveTo>
                    <a:lnTo>
                      <a:pt x="300" y="167"/>
                    </a:lnTo>
                  </a:path>
                </a:pathLst>
              </a:custGeom>
              <a:noFill/>
              <a:ln w="254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sz="1200"/>
              </a:p>
            </p:txBody>
          </p:sp>
          <p:sp>
            <p:nvSpPr>
              <p:cNvPr id="12" name="Line 7"/>
              <p:cNvSpPr>
                <a:spLocks noChangeShapeType="1"/>
              </p:cNvSpPr>
              <p:nvPr/>
            </p:nvSpPr>
            <p:spPr bwMode="auto">
              <a:xfrm flipV="1">
                <a:off x="2602" y="2952"/>
                <a:ext cx="0" cy="227"/>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wrap="none" anchor="ctr"/>
              <a:lstStyle/>
              <a:p>
                <a:endParaRPr lang="en-US" sz="1200"/>
              </a:p>
            </p:txBody>
          </p:sp>
          <p:sp>
            <p:nvSpPr>
              <p:cNvPr id="13" name="Freeform 8"/>
              <p:cNvSpPr>
                <a:spLocks/>
              </p:cNvSpPr>
              <p:nvPr/>
            </p:nvSpPr>
            <p:spPr bwMode="auto">
              <a:xfrm>
                <a:off x="2415" y="3372"/>
                <a:ext cx="1" cy="187"/>
              </a:xfrm>
              <a:custGeom>
                <a:avLst/>
                <a:gdLst>
                  <a:gd name="T0" fmla="*/ 1 w 1"/>
                  <a:gd name="T1" fmla="*/ 0 h 168"/>
                  <a:gd name="T2" fmla="*/ 0 w 1"/>
                  <a:gd name="T3" fmla="*/ 319 h 168"/>
                  <a:gd name="T4" fmla="*/ 0 60000 65536"/>
                  <a:gd name="T5" fmla="*/ 0 60000 65536"/>
                  <a:gd name="T6" fmla="*/ 0 w 1"/>
                  <a:gd name="T7" fmla="*/ 0 h 168"/>
                  <a:gd name="T8" fmla="*/ 1 w 1"/>
                  <a:gd name="T9" fmla="*/ 168 h 168"/>
                </a:gdLst>
                <a:ahLst/>
                <a:cxnLst>
                  <a:cxn ang="T4">
                    <a:pos x="T0" y="T1"/>
                  </a:cxn>
                  <a:cxn ang="T5">
                    <a:pos x="T2" y="T3"/>
                  </a:cxn>
                </a:cxnLst>
                <a:rect l="T6" t="T7" r="T8" b="T9"/>
                <a:pathLst>
                  <a:path w="1" h="168">
                    <a:moveTo>
                      <a:pt x="1" y="0"/>
                    </a:moveTo>
                    <a:lnTo>
                      <a:pt x="0" y="168"/>
                    </a:lnTo>
                  </a:path>
                </a:pathLst>
              </a:custGeom>
              <a:noFill/>
              <a:ln w="254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sz="1200"/>
              </a:p>
            </p:txBody>
          </p:sp>
          <p:sp>
            <p:nvSpPr>
              <p:cNvPr id="14" name="Line 9"/>
              <p:cNvSpPr>
                <a:spLocks noChangeShapeType="1"/>
              </p:cNvSpPr>
              <p:nvPr/>
            </p:nvSpPr>
            <p:spPr bwMode="auto">
              <a:xfrm>
                <a:off x="3294" y="2538"/>
                <a:ext cx="0" cy="239"/>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wrap="none" anchor="ctr"/>
              <a:lstStyle/>
              <a:p>
                <a:endParaRPr lang="en-US" sz="1200"/>
              </a:p>
            </p:txBody>
          </p:sp>
          <p:sp>
            <p:nvSpPr>
              <p:cNvPr id="15" name="Line 10"/>
              <p:cNvSpPr>
                <a:spLocks noChangeShapeType="1"/>
              </p:cNvSpPr>
              <p:nvPr/>
            </p:nvSpPr>
            <p:spPr bwMode="auto">
              <a:xfrm>
                <a:off x="3335" y="2538"/>
                <a:ext cx="0" cy="239"/>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wrap="none" anchor="ctr"/>
              <a:lstStyle/>
              <a:p>
                <a:endParaRPr lang="en-US" sz="1200"/>
              </a:p>
            </p:txBody>
          </p:sp>
          <p:sp>
            <p:nvSpPr>
              <p:cNvPr id="16" name="Freeform 11"/>
              <p:cNvSpPr>
                <a:spLocks/>
              </p:cNvSpPr>
              <p:nvPr/>
            </p:nvSpPr>
            <p:spPr bwMode="auto">
              <a:xfrm>
                <a:off x="2642" y="2772"/>
                <a:ext cx="362" cy="148"/>
              </a:xfrm>
              <a:custGeom>
                <a:avLst/>
                <a:gdLst>
                  <a:gd name="T0" fmla="*/ 0 w 649"/>
                  <a:gd name="T1" fmla="*/ 20 h 219"/>
                  <a:gd name="T2" fmla="*/ 12 w 649"/>
                  <a:gd name="T3" fmla="*/ 0 h 219"/>
                  <a:gd name="T4" fmla="*/ 20 w 649"/>
                  <a:gd name="T5" fmla="*/ 13 h 219"/>
                  <a:gd name="T6" fmla="*/ 0 60000 65536"/>
                  <a:gd name="T7" fmla="*/ 0 60000 65536"/>
                  <a:gd name="T8" fmla="*/ 0 60000 65536"/>
                  <a:gd name="T9" fmla="*/ 0 w 649"/>
                  <a:gd name="T10" fmla="*/ 0 h 219"/>
                  <a:gd name="T11" fmla="*/ 649 w 649"/>
                  <a:gd name="T12" fmla="*/ 219 h 219"/>
                </a:gdLst>
                <a:ahLst/>
                <a:cxnLst>
                  <a:cxn ang="T6">
                    <a:pos x="T0" y="T1"/>
                  </a:cxn>
                  <a:cxn ang="T7">
                    <a:pos x="T2" y="T3"/>
                  </a:cxn>
                  <a:cxn ang="T8">
                    <a:pos x="T4" y="T5"/>
                  </a:cxn>
                </a:cxnLst>
                <a:rect l="T9" t="T10" r="T11" b="T12"/>
                <a:pathLst>
                  <a:path w="649" h="219">
                    <a:moveTo>
                      <a:pt x="0" y="218"/>
                    </a:moveTo>
                    <a:lnTo>
                      <a:pt x="402" y="0"/>
                    </a:lnTo>
                    <a:lnTo>
                      <a:pt x="648" y="135"/>
                    </a:lnTo>
                  </a:path>
                </a:pathLst>
              </a:custGeom>
              <a:noFill/>
              <a:ln w="25400" cap="rnd" cmpd="sng">
                <a:solidFill>
                  <a:schemeClr val="accent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a:lstStyle/>
              <a:p>
                <a:endParaRPr lang="en-US" sz="1200"/>
              </a:p>
            </p:txBody>
          </p:sp>
          <p:sp>
            <p:nvSpPr>
              <p:cNvPr id="17" name="Freeform 12"/>
              <p:cNvSpPr>
                <a:spLocks/>
              </p:cNvSpPr>
              <p:nvPr/>
            </p:nvSpPr>
            <p:spPr bwMode="auto">
              <a:xfrm>
                <a:off x="3143" y="2769"/>
                <a:ext cx="317" cy="116"/>
              </a:xfrm>
              <a:custGeom>
                <a:avLst/>
                <a:gdLst>
                  <a:gd name="T0" fmla="*/ 0 w 568"/>
                  <a:gd name="T1" fmla="*/ 16 h 171"/>
                  <a:gd name="T2" fmla="*/ 9 w 568"/>
                  <a:gd name="T3" fmla="*/ 0 h 171"/>
                  <a:gd name="T4" fmla="*/ 17 w 568"/>
                  <a:gd name="T5" fmla="*/ 14 h 171"/>
                  <a:gd name="T6" fmla="*/ 0 60000 65536"/>
                  <a:gd name="T7" fmla="*/ 0 60000 65536"/>
                  <a:gd name="T8" fmla="*/ 0 60000 65536"/>
                  <a:gd name="T9" fmla="*/ 0 w 568"/>
                  <a:gd name="T10" fmla="*/ 0 h 171"/>
                  <a:gd name="T11" fmla="*/ 568 w 568"/>
                  <a:gd name="T12" fmla="*/ 171 h 171"/>
                </a:gdLst>
                <a:ahLst/>
                <a:cxnLst>
                  <a:cxn ang="T6">
                    <a:pos x="T0" y="T1"/>
                  </a:cxn>
                  <a:cxn ang="T7">
                    <a:pos x="T2" y="T3"/>
                  </a:cxn>
                  <a:cxn ang="T8">
                    <a:pos x="T4" y="T5"/>
                  </a:cxn>
                </a:cxnLst>
                <a:rect l="T9" t="T10" r="T11" b="T12"/>
                <a:pathLst>
                  <a:path w="568" h="171">
                    <a:moveTo>
                      <a:pt x="0" y="170"/>
                    </a:moveTo>
                    <a:lnTo>
                      <a:pt x="308" y="0"/>
                    </a:lnTo>
                    <a:lnTo>
                      <a:pt x="567" y="143"/>
                    </a:lnTo>
                  </a:path>
                </a:pathLst>
              </a:custGeom>
              <a:noFill/>
              <a:ln w="25400" cap="rnd" cmpd="sng">
                <a:solidFill>
                  <a:schemeClr val="accent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a:lstStyle/>
              <a:p>
                <a:endParaRPr lang="en-US" sz="1200"/>
              </a:p>
            </p:txBody>
          </p:sp>
          <p:sp>
            <p:nvSpPr>
              <p:cNvPr id="18" name="Rectangle 13"/>
              <p:cNvSpPr>
                <a:spLocks noChangeArrowheads="1"/>
              </p:cNvSpPr>
              <p:nvPr/>
            </p:nvSpPr>
            <p:spPr bwMode="auto">
              <a:xfrm>
                <a:off x="2969" y="2835"/>
                <a:ext cx="292" cy="4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23825" tIns="61912" rIns="123825" bIns="61912">
                <a:spAutoFit/>
              </a:bodyPr>
              <a:lstStyle>
                <a:lvl1pPr defTabSz="1666875">
                  <a:defRPr>
                    <a:solidFill>
                      <a:schemeClr val="tx1"/>
                    </a:solidFill>
                    <a:latin typeface="Arial" panose="020B0604020202020204" pitchFamily="34" charset="0"/>
                    <a:cs typeface="Arial" panose="020B0604020202020204" pitchFamily="34" charset="0"/>
                  </a:defRPr>
                </a:lvl1pPr>
                <a:lvl2pPr marL="742950" indent="-285750" defTabSz="1666875">
                  <a:defRPr>
                    <a:solidFill>
                      <a:schemeClr val="tx1"/>
                    </a:solidFill>
                    <a:latin typeface="Arial" panose="020B0604020202020204" pitchFamily="34" charset="0"/>
                    <a:cs typeface="Arial" panose="020B0604020202020204" pitchFamily="34" charset="0"/>
                  </a:defRPr>
                </a:lvl2pPr>
                <a:lvl3pPr marL="1143000" indent="-228600" defTabSz="1666875">
                  <a:defRPr>
                    <a:solidFill>
                      <a:schemeClr val="tx1"/>
                    </a:solidFill>
                    <a:latin typeface="Arial" panose="020B0604020202020204" pitchFamily="34" charset="0"/>
                    <a:cs typeface="Arial" panose="020B0604020202020204" pitchFamily="34" charset="0"/>
                  </a:defRPr>
                </a:lvl3pPr>
                <a:lvl4pPr marL="1600200" indent="-228600" defTabSz="1666875">
                  <a:defRPr>
                    <a:solidFill>
                      <a:schemeClr val="tx1"/>
                    </a:solidFill>
                    <a:latin typeface="Arial" panose="020B0604020202020204" pitchFamily="34" charset="0"/>
                    <a:cs typeface="Arial" panose="020B0604020202020204" pitchFamily="34" charset="0"/>
                  </a:defRPr>
                </a:lvl4pPr>
                <a:lvl5pPr marL="2057400" indent="-228600" defTabSz="1666875">
                  <a:defRPr>
                    <a:solidFill>
                      <a:schemeClr val="tx1"/>
                    </a:solidFill>
                    <a:latin typeface="Arial" panose="020B0604020202020204" pitchFamily="34" charset="0"/>
                    <a:cs typeface="Arial" panose="020B0604020202020204" pitchFamily="34" charset="0"/>
                  </a:defRPr>
                </a:lvl5pPr>
                <a:lvl6pPr marL="25146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pPr>
                <a:r>
                  <a:rPr lang="en-GB" altLang="en-US" sz="1100" b="1">
                    <a:solidFill>
                      <a:srgbClr val="262626"/>
                    </a:solidFill>
                    <a:latin typeface="Calibri" panose="020F0502020204030204" pitchFamily="34" charset="0"/>
                  </a:rPr>
                  <a:t>N</a:t>
                </a:r>
                <a:br>
                  <a:rPr lang="en-GB" altLang="en-US" sz="1100" b="1">
                    <a:solidFill>
                      <a:srgbClr val="262626"/>
                    </a:solidFill>
                    <a:latin typeface="Calibri" panose="020F0502020204030204" pitchFamily="34" charset="0"/>
                  </a:rPr>
                </a:br>
                <a:r>
                  <a:rPr lang="en-GB" altLang="en-US" sz="1100" b="1">
                    <a:solidFill>
                      <a:srgbClr val="262626"/>
                    </a:solidFill>
                    <a:latin typeface="Calibri" panose="020F0502020204030204" pitchFamily="34" charset="0"/>
                  </a:rPr>
                  <a:t>H</a:t>
                </a:r>
              </a:p>
            </p:txBody>
          </p:sp>
          <p:sp>
            <p:nvSpPr>
              <p:cNvPr id="19" name="Rectangle 14"/>
              <p:cNvSpPr>
                <a:spLocks noChangeArrowheads="1"/>
              </p:cNvSpPr>
              <p:nvPr/>
            </p:nvSpPr>
            <p:spPr bwMode="auto">
              <a:xfrm>
                <a:off x="3142" y="2345"/>
                <a:ext cx="424" cy="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23825" tIns="61912" rIns="123825" bIns="61912">
                <a:spAutoFit/>
              </a:bodyPr>
              <a:lstStyle>
                <a:lvl1pPr defTabSz="1666875">
                  <a:defRPr>
                    <a:solidFill>
                      <a:schemeClr val="tx1"/>
                    </a:solidFill>
                    <a:latin typeface="Arial" panose="020B0604020202020204" pitchFamily="34" charset="0"/>
                    <a:cs typeface="Arial" panose="020B0604020202020204" pitchFamily="34" charset="0"/>
                  </a:defRPr>
                </a:lvl1pPr>
                <a:lvl2pPr marL="742950" indent="-285750" defTabSz="1666875">
                  <a:defRPr>
                    <a:solidFill>
                      <a:schemeClr val="tx1"/>
                    </a:solidFill>
                    <a:latin typeface="Arial" panose="020B0604020202020204" pitchFamily="34" charset="0"/>
                    <a:cs typeface="Arial" panose="020B0604020202020204" pitchFamily="34" charset="0"/>
                  </a:defRPr>
                </a:lvl2pPr>
                <a:lvl3pPr marL="1143000" indent="-228600" defTabSz="1666875">
                  <a:defRPr>
                    <a:solidFill>
                      <a:schemeClr val="tx1"/>
                    </a:solidFill>
                    <a:latin typeface="Arial" panose="020B0604020202020204" pitchFamily="34" charset="0"/>
                    <a:cs typeface="Arial" panose="020B0604020202020204" pitchFamily="34" charset="0"/>
                  </a:defRPr>
                </a:lvl3pPr>
                <a:lvl4pPr marL="1600200" indent="-228600" defTabSz="1666875">
                  <a:defRPr>
                    <a:solidFill>
                      <a:schemeClr val="tx1"/>
                    </a:solidFill>
                    <a:latin typeface="Arial" panose="020B0604020202020204" pitchFamily="34" charset="0"/>
                    <a:cs typeface="Arial" panose="020B0604020202020204" pitchFamily="34" charset="0"/>
                  </a:defRPr>
                </a:lvl4pPr>
                <a:lvl5pPr marL="2057400" indent="-228600" defTabSz="1666875">
                  <a:defRPr>
                    <a:solidFill>
                      <a:schemeClr val="tx1"/>
                    </a:solidFill>
                    <a:latin typeface="Arial" panose="020B0604020202020204" pitchFamily="34" charset="0"/>
                    <a:cs typeface="Arial" panose="020B0604020202020204" pitchFamily="34" charset="0"/>
                  </a:defRPr>
                </a:lvl5pPr>
                <a:lvl6pPr marL="25146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80000"/>
                  </a:lnSpc>
                </a:pPr>
                <a:r>
                  <a:rPr lang="en-GB" altLang="en-US" sz="1100" b="1">
                    <a:solidFill>
                      <a:srgbClr val="262626"/>
                    </a:solidFill>
                    <a:latin typeface="Calibri" panose="020F0502020204030204" pitchFamily="34" charset="0"/>
                  </a:rPr>
                  <a:t>NH</a:t>
                </a:r>
              </a:p>
            </p:txBody>
          </p:sp>
          <p:sp>
            <p:nvSpPr>
              <p:cNvPr id="21" name="Rectangle 15"/>
              <p:cNvSpPr>
                <a:spLocks noChangeArrowheads="1"/>
              </p:cNvSpPr>
              <p:nvPr/>
            </p:nvSpPr>
            <p:spPr bwMode="auto">
              <a:xfrm>
                <a:off x="3387" y="2835"/>
                <a:ext cx="468" cy="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23825" tIns="61912" rIns="123825" bIns="61912">
                <a:spAutoFit/>
              </a:bodyPr>
              <a:lstStyle>
                <a:lvl1pPr defTabSz="1666875">
                  <a:defRPr>
                    <a:solidFill>
                      <a:schemeClr val="tx1"/>
                    </a:solidFill>
                    <a:latin typeface="Arial" panose="020B0604020202020204" pitchFamily="34" charset="0"/>
                    <a:cs typeface="Arial" panose="020B0604020202020204" pitchFamily="34" charset="0"/>
                  </a:defRPr>
                </a:lvl1pPr>
                <a:lvl2pPr marL="742950" indent="-285750" defTabSz="1666875">
                  <a:defRPr>
                    <a:solidFill>
                      <a:schemeClr val="tx1"/>
                    </a:solidFill>
                    <a:latin typeface="Arial" panose="020B0604020202020204" pitchFamily="34" charset="0"/>
                    <a:cs typeface="Arial" panose="020B0604020202020204" pitchFamily="34" charset="0"/>
                  </a:defRPr>
                </a:lvl2pPr>
                <a:lvl3pPr marL="1143000" indent="-228600" defTabSz="1666875">
                  <a:defRPr>
                    <a:solidFill>
                      <a:schemeClr val="tx1"/>
                    </a:solidFill>
                    <a:latin typeface="Arial" panose="020B0604020202020204" pitchFamily="34" charset="0"/>
                    <a:cs typeface="Arial" panose="020B0604020202020204" pitchFamily="34" charset="0"/>
                  </a:defRPr>
                </a:lvl3pPr>
                <a:lvl4pPr marL="1600200" indent="-228600" defTabSz="1666875">
                  <a:defRPr>
                    <a:solidFill>
                      <a:schemeClr val="tx1"/>
                    </a:solidFill>
                    <a:latin typeface="Arial" panose="020B0604020202020204" pitchFamily="34" charset="0"/>
                    <a:cs typeface="Arial" panose="020B0604020202020204" pitchFamily="34" charset="0"/>
                  </a:defRPr>
                </a:lvl4pPr>
                <a:lvl5pPr marL="2057400" indent="-228600" defTabSz="1666875">
                  <a:defRPr>
                    <a:solidFill>
                      <a:schemeClr val="tx1"/>
                    </a:solidFill>
                    <a:latin typeface="Arial" panose="020B0604020202020204" pitchFamily="34" charset="0"/>
                    <a:cs typeface="Arial" panose="020B0604020202020204" pitchFamily="34" charset="0"/>
                  </a:defRPr>
                </a:lvl5pPr>
                <a:lvl6pPr marL="25146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80000"/>
                  </a:lnSpc>
                </a:pPr>
                <a:r>
                  <a:rPr lang="en-GB" altLang="en-US" sz="1100" b="1">
                    <a:solidFill>
                      <a:srgbClr val="262626"/>
                    </a:solidFill>
                    <a:latin typeface="Calibri" panose="020F0502020204030204" pitchFamily="34" charset="0"/>
                  </a:rPr>
                  <a:t>NH</a:t>
                </a:r>
                <a:r>
                  <a:rPr lang="en-GB" altLang="en-US" sz="1100" b="1" baseline="-25000">
                    <a:solidFill>
                      <a:srgbClr val="262626"/>
                    </a:solidFill>
                    <a:latin typeface="Calibri" panose="020F0502020204030204" pitchFamily="34" charset="0"/>
                  </a:rPr>
                  <a:t>2</a:t>
                </a:r>
              </a:p>
            </p:txBody>
          </p:sp>
          <p:sp>
            <p:nvSpPr>
              <p:cNvPr id="22" name="Rectangle 16"/>
              <p:cNvSpPr>
                <a:spLocks noChangeArrowheads="1"/>
              </p:cNvSpPr>
              <p:nvPr/>
            </p:nvSpPr>
            <p:spPr bwMode="auto">
              <a:xfrm>
                <a:off x="2287" y="3555"/>
                <a:ext cx="257" cy="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123825" tIns="61912" rIns="123825" bIns="61912">
                <a:spAutoFit/>
              </a:bodyPr>
              <a:lstStyle>
                <a:lvl1pPr defTabSz="1666875">
                  <a:defRPr>
                    <a:solidFill>
                      <a:schemeClr val="tx1"/>
                    </a:solidFill>
                    <a:latin typeface="Arial" panose="020B0604020202020204" pitchFamily="34" charset="0"/>
                    <a:cs typeface="Arial" panose="020B0604020202020204" pitchFamily="34" charset="0"/>
                  </a:defRPr>
                </a:lvl1pPr>
                <a:lvl2pPr marL="742950" indent="-285750" defTabSz="1666875">
                  <a:defRPr>
                    <a:solidFill>
                      <a:schemeClr val="tx1"/>
                    </a:solidFill>
                    <a:latin typeface="Arial" panose="020B0604020202020204" pitchFamily="34" charset="0"/>
                    <a:cs typeface="Arial" panose="020B0604020202020204" pitchFamily="34" charset="0"/>
                  </a:defRPr>
                </a:lvl2pPr>
                <a:lvl3pPr marL="1143000" indent="-228600" defTabSz="1666875">
                  <a:defRPr>
                    <a:solidFill>
                      <a:schemeClr val="tx1"/>
                    </a:solidFill>
                    <a:latin typeface="Arial" panose="020B0604020202020204" pitchFamily="34" charset="0"/>
                    <a:cs typeface="Arial" panose="020B0604020202020204" pitchFamily="34" charset="0"/>
                  </a:defRPr>
                </a:lvl3pPr>
                <a:lvl4pPr marL="1600200" indent="-228600" defTabSz="1666875">
                  <a:defRPr>
                    <a:solidFill>
                      <a:schemeClr val="tx1"/>
                    </a:solidFill>
                    <a:latin typeface="Arial" panose="020B0604020202020204" pitchFamily="34" charset="0"/>
                    <a:cs typeface="Arial" panose="020B0604020202020204" pitchFamily="34" charset="0"/>
                  </a:defRPr>
                </a:lvl4pPr>
                <a:lvl5pPr marL="2057400" indent="-228600" defTabSz="1666875">
                  <a:defRPr>
                    <a:solidFill>
                      <a:schemeClr val="tx1"/>
                    </a:solidFill>
                    <a:latin typeface="Arial" panose="020B0604020202020204" pitchFamily="34" charset="0"/>
                    <a:cs typeface="Arial" panose="020B0604020202020204" pitchFamily="34" charset="0"/>
                  </a:defRPr>
                </a:lvl5pPr>
                <a:lvl6pPr marL="25146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80000"/>
                  </a:lnSpc>
                </a:pPr>
                <a:r>
                  <a:rPr lang="en-GB" altLang="en-US" sz="1100" b="1">
                    <a:solidFill>
                      <a:srgbClr val="262626"/>
                    </a:solidFill>
                    <a:latin typeface="Calibri" panose="020F0502020204030204" pitchFamily="34" charset="0"/>
                  </a:rPr>
                  <a:t>I</a:t>
                </a:r>
              </a:p>
            </p:txBody>
          </p:sp>
        </p:grpSp>
      </p:grpSp>
      <p:sp>
        <p:nvSpPr>
          <p:cNvPr id="25" name="Rectangle 24"/>
          <p:cNvSpPr/>
          <p:nvPr/>
        </p:nvSpPr>
        <p:spPr>
          <a:xfrm>
            <a:off x="609600" y="304800"/>
            <a:ext cx="10287000" cy="584775"/>
          </a:xfrm>
          <a:prstGeom prst="rect">
            <a:avLst/>
          </a:prstGeom>
        </p:spPr>
        <p:txBody>
          <a:bodyPr wrap="square">
            <a:spAutoFit/>
          </a:bodyPr>
          <a:lstStyle/>
          <a:p>
            <a:pPr eaLnBrk="1" hangingPunct="1"/>
            <a:r>
              <a:rPr lang="en-US" altLang="en-US" sz="3200" b="1" baseline="30000" dirty="0" smtClean="0">
                <a:solidFill>
                  <a:srgbClr val="FFFF00"/>
                </a:solidFill>
                <a:latin typeface="+mn-lt"/>
                <a:cs typeface="Tahoma" panose="020B0604030504040204" pitchFamily="34" charset="0"/>
              </a:rPr>
              <a:t>31</a:t>
            </a:r>
            <a:r>
              <a:rPr lang="en-US" altLang="en-US" sz="3200" b="1" dirty="0" smtClean="0">
                <a:solidFill>
                  <a:srgbClr val="FFFF00"/>
                </a:solidFill>
                <a:latin typeface="+mn-lt"/>
                <a:cs typeface="Tahoma" panose="020B0604030504040204" pitchFamily="34" charset="0"/>
              </a:rPr>
              <a:t>I-MIBG</a:t>
            </a:r>
            <a:r>
              <a:rPr lang="sr-Latn-RS" altLang="en-US" sz="3200" b="1" dirty="0" smtClean="0">
                <a:solidFill>
                  <a:srgbClr val="FFFF00"/>
                </a:solidFill>
                <a:latin typeface="+mn-lt"/>
                <a:cs typeface="Tahoma" panose="020B0604030504040204" pitchFamily="34" charset="0"/>
              </a:rPr>
              <a:t> </a:t>
            </a:r>
            <a:r>
              <a:rPr lang="it-IT" sz="3200" b="1" dirty="0" smtClean="0">
                <a:latin typeface="+mn-lt"/>
              </a:rPr>
              <a:t>Meta </a:t>
            </a:r>
            <a:r>
              <a:rPr lang="it-IT" sz="3200" b="1" dirty="0" smtClean="0">
                <a:latin typeface="+mn-lt"/>
              </a:rPr>
              <a:t>Iodo Benzyl Guanidine.</a:t>
            </a:r>
            <a:endParaRPr lang="it-IT" sz="3200" b="1" dirty="0" smtClean="0">
              <a:latin typeface="+mn-lt"/>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914400"/>
            <a:ext cx="3429000" cy="449099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867400" y="838200"/>
            <a:ext cx="3254773" cy="3810000"/>
          </a:xfrm>
          <a:prstGeom prst="rect">
            <a:avLst/>
          </a:prstGeom>
        </p:spPr>
      </p:pic>
      <p:sp>
        <p:nvSpPr>
          <p:cNvPr id="6" name="Rectangle 5"/>
          <p:cNvSpPr/>
          <p:nvPr/>
        </p:nvSpPr>
        <p:spPr>
          <a:xfrm>
            <a:off x="304800" y="0"/>
            <a:ext cx="11658600" cy="584775"/>
          </a:xfrm>
          <a:prstGeom prst="rect">
            <a:avLst/>
          </a:prstGeom>
        </p:spPr>
        <p:txBody>
          <a:bodyPr wrap="square">
            <a:spAutoFit/>
          </a:bodyPr>
          <a:lstStyle/>
          <a:p>
            <a:r>
              <a:rPr lang="en-US" sz="3200" b="1" dirty="0" smtClean="0">
                <a:solidFill>
                  <a:srgbClr val="FFFF00"/>
                </a:solidFill>
              </a:rPr>
              <a:t>Nuclear oncology, a fast growing field of nuclear medicine</a:t>
            </a:r>
            <a:endParaRPr lang="en-US" sz="3200" b="1" dirty="0">
              <a:solidFill>
                <a:srgbClr val="FFFF00"/>
              </a:solidFill>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819400" y="1964635"/>
            <a:ext cx="3649041" cy="4893365"/>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922760" y="2438400"/>
            <a:ext cx="3269240" cy="4419600"/>
          </a:xfrm>
          <a:prstGeom prst="rect">
            <a:avLst/>
          </a:prstGeom>
        </p:spPr>
      </p:pic>
    </p:spTree>
    <p:extLst>
      <p:ext uri="{BB962C8B-B14F-4D97-AF65-F5344CB8AC3E}">
        <p14:creationId xmlns:p14="http://schemas.microsoft.com/office/powerpoint/2010/main" xmlns="" val="2895821058"/>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endParaRPr lang="en-US" b="1" dirty="0" smtClean="0"/>
          </a:p>
          <a:p>
            <a:pPr>
              <a:defRPr/>
            </a:pPr>
            <a:endParaRPr lang="en-US" dirty="0"/>
          </a:p>
        </p:txBody>
      </p:sp>
      <p:pic>
        <p:nvPicPr>
          <p:cNvPr id="36867" name="Picture 2" descr="Figure 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47888" y="1066801"/>
            <a:ext cx="8062912" cy="549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68" name="Content Placeholder 2"/>
          <p:cNvSpPr txBox="1">
            <a:spLocks/>
          </p:cNvSpPr>
          <p:nvPr/>
        </p:nvSpPr>
        <p:spPr bwMode="auto">
          <a:xfrm>
            <a:off x="1981200" y="347664"/>
            <a:ext cx="8229600" cy="452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spcBef>
                <a:spcPct val="20000"/>
              </a:spcBef>
              <a:buClr>
                <a:schemeClr val="hlink"/>
              </a:buClr>
              <a:buSzPct val="90000"/>
              <a:buFont typeface="Wingdings" panose="05000000000000000000" pitchFamily="2" charset="2"/>
              <a:buBlip>
                <a:blip r:embed="rId3"/>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4"/>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9pPr>
          </a:lstStyle>
          <a:p>
            <a:pPr algn="ctr">
              <a:buClrTx/>
              <a:buSzTx/>
              <a:buFont typeface="Arial" panose="020B0604020202020204" pitchFamily="34" charset="0"/>
              <a:buNone/>
            </a:pPr>
            <a:r>
              <a:rPr lang="en-US" altLang="en-US" sz="2800" b="1" baseline="30000" dirty="0">
                <a:solidFill>
                  <a:srgbClr val="FFFF00"/>
                </a:solidFill>
                <a:latin typeface="Calibri" panose="020F0502020204030204" pitchFamily="34" charset="0"/>
                <a:cs typeface="Arial" panose="020B0604020202020204" pitchFamily="34" charset="0"/>
              </a:rPr>
              <a:t>131</a:t>
            </a:r>
            <a:r>
              <a:rPr lang="en-US" altLang="en-US" sz="2800" b="1" dirty="0">
                <a:solidFill>
                  <a:srgbClr val="FFFF00"/>
                </a:solidFill>
                <a:latin typeface="Calibri" panose="020F0502020204030204" pitchFamily="34" charset="0"/>
                <a:cs typeface="Arial" panose="020B0604020202020204" pitchFamily="34" charset="0"/>
              </a:rPr>
              <a:t>I-mIBG </a:t>
            </a:r>
            <a:r>
              <a:rPr lang="en-US" altLang="en-US" sz="2800" b="1" dirty="0" err="1">
                <a:solidFill>
                  <a:srgbClr val="FFFF00"/>
                </a:solidFill>
                <a:latin typeface="Calibri" panose="020F0502020204030204" pitchFamily="34" charset="0"/>
                <a:cs typeface="Arial" panose="020B0604020202020204" pitchFamily="34" charset="0"/>
              </a:rPr>
              <a:t>Pheochromocytoma</a:t>
            </a:r>
            <a:r>
              <a:rPr lang="sr-Latn-CS" altLang="en-US" sz="2800" b="1" dirty="0">
                <a:solidFill>
                  <a:srgbClr val="FFFF00"/>
                </a:solidFill>
                <a:latin typeface="Calibri" panose="020F0502020204030204" pitchFamily="34" charset="0"/>
                <a:cs typeface="Arial" panose="020B0604020202020204" pitchFamily="34" charset="0"/>
              </a:rPr>
              <a:t> gl. </a:t>
            </a:r>
            <a:r>
              <a:rPr lang="sr-Latn-CS" altLang="en-US" sz="2800" b="1" dirty="0" err="1">
                <a:solidFill>
                  <a:srgbClr val="FFFF00"/>
                </a:solidFill>
                <a:latin typeface="Calibri" panose="020F0502020204030204" pitchFamily="34" charset="0"/>
                <a:cs typeface="Arial" panose="020B0604020202020204" pitchFamily="34" charset="0"/>
              </a:rPr>
              <a:t>suprarenalis</a:t>
            </a:r>
            <a:r>
              <a:rPr lang="sr-Latn-CS" altLang="en-US" sz="2800" b="1" dirty="0">
                <a:solidFill>
                  <a:srgbClr val="FFFF00"/>
                </a:solidFill>
                <a:latin typeface="Calibri" panose="020F0502020204030204" pitchFamily="34" charset="0"/>
                <a:cs typeface="Arial" panose="020B0604020202020204" pitchFamily="34" charset="0"/>
              </a:rPr>
              <a:t> </a:t>
            </a:r>
            <a:r>
              <a:rPr lang="sr-Latn-CS" altLang="en-US" sz="2800" b="1" dirty="0" err="1">
                <a:solidFill>
                  <a:srgbClr val="FFFF00"/>
                </a:solidFill>
                <a:latin typeface="Calibri" panose="020F0502020204030204" pitchFamily="34" charset="0"/>
                <a:cs typeface="Arial" panose="020B0604020202020204" pitchFamily="34" charset="0"/>
              </a:rPr>
              <a:t>dex</a:t>
            </a:r>
            <a:r>
              <a:rPr lang="en-US" altLang="en-US" sz="2800" b="1" dirty="0">
                <a:solidFill>
                  <a:srgbClr val="FFFF00"/>
                </a:solidFill>
                <a:latin typeface="Calibri" panose="020F0502020204030204" pitchFamily="34" charset="0"/>
                <a:cs typeface="Arial" panose="020B0604020202020204" pitchFamily="34" charset="0"/>
              </a:rPr>
              <a:t>. </a:t>
            </a: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Fig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36789" y="1212850"/>
            <a:ext cx="7705725" cy="5187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le 2"/>
          <p:cNvSpPr txBox="1">
            <a:spLocks/>
          </p:cNvSpPr>
          <p:nvPr/>
        </p:nvSpPr>
        <p:spPr>
          <a:xfrm>
            <a:off x="1524000" y="377825"/>
            <a:ext cx="9144000" cy="484188"/>
          </a:xfrm>
          <a:prstGeom prst="rect">
            <a:avLst/>
          </a:prstGeom>
        </p:spPr>
        <p:txBody>
          <a:bodyPr/>
          <a:lstStyle/>
          <a:p>
            <a:pPr algn="ctr" eaLnBrk="1" fontAlgn="auto" hangingPunct="1">
              <a:spcAft>
                <a:spcPts val="0"/>
              </a:spcAft>
              <a:defRPr/>
            </a:pPr>
            <a:r>
              <a:rPr lang="en-US" sz="2400" b="1" baseline="30000" dirty="0" err="1">
                <a:solidFill>
                  <a:srgbClr val="FFFF00"/>
                </a:solidFill>
                <a:latin typeface="+mj-lt"/>
                <a:ea typeface="+mj-ea"/>
                <a:cs typeface="+mj-cs"/>
              </a:rPr>
              <a:t>131</a:t>
            </a:r>
            <a:r>
              <a:rPr lang="en-US" sz="2400" b="1" dirty="0" err="1">
                <a:solidFill>
                  <a:srgbClr val="FFFF00"/>
                </a:solidFill>
                <a:latin typeface="+mj-lt"/>
                <a:ea typeface="+mj-ea"/>
                <a:cs typeface="+mj-cs"/>
              </a:rPr>
              <a:t>I-mIBG</a:t>
            </a:r>
            <a:r>
              <a:rPr lang="en-US" sz="2400" b="1" dirty="0">
                <a:solidFill>
                  <a:srgbClr val="FFFF00"/>
                </a:solidFill>
                <a:latin typeface="+mj-lt"/>
                <a:ea typeface="+mj-ea"/>
                <a:cs typeface="+mj-cs"/>
              </a:rPr>
              <a:t> - P</a:t>
            </a:r>
            <a:r>
              <a:rPr lang="sr-Latn-CS" sz="2400" b="1" dirty="0">
                <a:solidFill>
                  <a:srgbClr val="FFFF00"/>
                </a:solidFill>
                <a:latin typeface="+mj-lt"/>
                <a:ea typeface="+mj-ea"/>
                <a:cs typeface="+mj-cs"/>
              </a:rPr>
              <a:t>araganglioma </a:t>
            </a:r>
            <a:r>
              <a:rPr lang="en-GB" sz="2400" b="1" dirty="0">
                <a:solidFill>
                  <a:srgbClr val="FFFF00"/>
                </a:solidFill>
                <a:latin typeface="+mj-lt"/>
                <a:ea typeface="+mj-ea"/>
                <a:cs typeface="+mj-cs"/>
              </a:rPr>
              <a:t>c</a:t>
            </a:r>
            <a:r>
              <a:rPr lang="sr-Latn-CS" sz="2400" b="1" dirty="0">
                <a:solidFill>
                  <a:srgbClr val="FFFF00"/>
                </a:solidFill>
                <a:latin typeface="+mj-lt"/>
                <a:ea typeface="+mj-ea"/>
                <a:cs typeface="+mj-cs"/>
              </a:rPr>
              <a:t>arotid </a:t>
            </a:r>
            <a:r>
              <a:rPr lang="en-GB" sz="2400" b="1" dirty="0">
                <a:solidFill>
                  <a:srgbClr val="FFFF00"/>
                </a:solidFill>
                <a:latin typeface="+mj-lt"/>
                <a:ea typeface="+mj-ea"/>
                <a:cs typeface="+mj-cs"/>
              </a:rPr>
              <a:t>b</a:t>
            </a:r>
            <a:r>
              <a:rPr lang="sr-Latn-CS" sz="2400" b="1" dirty="0">
                <a:solidFill>
                  <a:srgbClr val="FFFF00"/>
                </a:solidFill>
                <a:latin typeface="+mj-lt"/>
                <a:ea typeface="+mj-ea"/>
                <a:cs typeface="+mj-cs"/>
              </a:rPr>
              <a:t>ody dex.</a:t>
            </a:r>
            <a:endParaRPr lang="en-US" sz="2400" b="1" dirty="0">
              <a:solidFill>
                <a:srgbClr val="FFFF00"/>
              </a:solidFill>
              <a:latin typeface="+mj-lt"/>
              <a:ea typeface="+mj-ea"/>
              <a:cs typeface="+mj-cs"/>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04800"/>
            <a:ext cx="10287000" cy="584775"/>
          </a:xfrm>
          <a:prstGeom prst="rect">
            <a:avLst/>
          </a:prstGeom>
        </p:spPr>
        <p:txBody>
          <a:bodyPr wrap="square">
            <a:spAutoFit/>
          </a:bodyPr>
          <a:lstStyle/>
          <a:p>
            <a:pPr algn="ctr" eaLnBrk="1" hangingPunct="1"/>
            <a:r>
              <a:rPr lang="en-US" altLang="en-US" sz="3200" b="1" baseline="30000" dirty="0" smtClean="0">
                <a:solidFill>
                  <a:srgbClr val="FFFF00"/>
                </a:solidFill>
                <a:latin typeface="+mn-lt"/>
                <a:cs typeface="Tahoma" panose="020B0604030504040204" pitchFamily="34" charset="0"/>
              </a:rPr>
              <a:t>31</a:t>
            </a:r>
            <a:r>
              <a:rPr lang="en-US" altLang="en-US" sz="3200" b="1" dirty="0" smtClean="0">
                <a:solidFill>
                  <a:srgbClr val="FFFF00"/>
                </a:solidFill>
                <a:latin typeface="+mn-lt"/>
                <a:cs typeface="Tahoma" panose="020B0604030504040204" pitchFamily="34" charset="0"/>
              </a:rPr>
              <a:t>I-MIBG</a:t>
            </a:r>
            <a:r>
              <a:rPr lang="sr-Latn-RS" altLang="en-US" sz="3200" b="1" dirty="0" smtClean="0">
                <a:solidFill>
                  <a:srgbClr val="FFFF00"/>
                </a:solidFill>
                <a:latin typeface="+mn-lt"/>
                <a:cs typeface="Tahoma" panose="020B0604030504040204" pitchFamily="34" charset="0"/>
              </a:rPr>
              <a:t> </a:t>
            </a:r>
            <a:r>
              <a:rPr lang="it-IT" sz="3200" b="1" dirty="0" smtClean="0">
                <a:latin typeface="+mn-lt"/>
              </a:rPr>
              <a:t>Meta </a:t>
            </a:r>
            <a:r>
              <a:rPr lang="it-IT" sz="3200" b="1" dirty="0" smtClean="0">
                <a:latin typeface="+mn-lt"/>
              </a:rPr>
              <a:t>Iodo Benzyl Guanidine.</a:t>
            </a:r>
            <a:endParaRPr lang="it-IT" sz="3200" b="1" dirty="0" smtClean="0">
              <a:latin typeface="+mn-lt"/>
            </a:endParaRPr>
          </a:p>
        </p:txBody>
      </p:sp>
      <p:sp>
        <p:nvSpPr>
          <p:cNvPr id="3" name="Rectangle 2"/>
          <p:cNvSpPr/>
          <p:nvPr/>
        </p:nvSpPr>
        <p:spPr>
          <a:xfrm>
            <a:off x="228600" y="1524000"/>
            <a:ext cx="5105400" cy="5139869"/>
          </a:xfrm>
          <a:prstGeom prst="rect">
            <a:avLst/>
          </a:prstGeom>
        </p:spPr>
        <p:txBody>
          <a:bodyPr wrap="square">
            <a:spAutoFit/>
          </a:bodyPr>
          <a:lstStyle/>
          <a:p>
            <a:r>
              <a:rPr lang="en-US" sz="3200" dirty="0" err="1" smtClean="0"/>
              <a:t>Neuroblastoma</a:t>
            </a:r>
            <a:r>
              <a:rPr lang="en-US" sz="3200" dirty="0" smtClean="0"/>
              <a:t>:</a:t>
            </a:r>
            <a:endParaRPr lang="sr-Latn-RS" sz="3200" dirty="0" smtClean="0"/>
          </a:p>
          <a:p>
            <a:endParaRPr lang="en-US" sz="3200" dirty="0" smtClean="0"/>
          </a:p>
          <a:p>
            <a:r>
              <a:rPr lang="en-US" sz="2400" dirty="0" smtClean="0"/>
              <a:t>● A common tumor in children under the age of five.</a:t>
            </a:r>
          </a:p>
          <a:p>
            <a:r>
              <a:rPr lang="en-US" sz="2400" dirty="0" smtClean="0"/>
              <a:t>● They usually present complaining of </a:t>
            </a:r>
            <a:r>
              <a:rPr lang="en-US" sz="2400" dirty="0" smtClean="0"/>
              <a:t>abdominal</a:t>
            </a:r>
            <a:r>
              <a:rPr lang="sr-Latn-RS" sz="2400" dirty="0" smtClean="0"/>
              <a:t> </a:t>
            </a:r>
            <a:r>
              <a:rPr lang="en-US" sz="2400" dirty="0" smtClean="0"/>
              <a:t>masses</a:t>
            </a:r>
            <a:r>
              <a:rPr lang="en-US" sz="2400" dirty="0" smtClean="0"/>
              <a:t>.</a:t>
            </a:r>
          </a:p>
          <a:p>
            <a:r>
              <a:rPr lang="en-US" sz="2400" dirty="0" smtClean="0"/>
              <a:t>● The role of MIBG scan is to detect the </a:t>
            </a:r>
            <a:r>
              <a:rPr lang="en-US" sz="2400" dirty="0" smtClean="0"/>
              <a:t>primary</a:t>
            </a:r>
            <a:r>
              <a:rPr lang="sr-Latn-RS" sz="2400" dirty="0" smtClean="0"/>
              <a:t> </a:t>
            </a:r>
            <a:r>
              <a:rPr lang="en-US" sz="2400" dirty="0" smtClean="0"/>
              <a:t>tumor </a:t>
            </a:r>
            <a:r>
              <a:rPr lang="en-US" sz="2400" dirty="0" smtClean="0"/>
              <a:t>and distant metastases.</a:t>
            </a:r>
          </a:p>
          <a:p>
            <a:r>
              <a:rPr lang="en-US" sz="2400" dirty="0" smtClean="0"/>
              <a:t>● Planner image shows a focal area of </a:t>
            </a:r>
            <a:r>
              <a:rPr lang="en-US" sz="2400" dirty="0" smtClean="0"/>
              <a:t>abnormal</a:t>
            </a:r>
            <a:r>
              <a:rPr lang="sr-Latn-RS" sz="2400" dirty="0" smtClean="0"/>
              <a:t> </a:t>
            </a:r>
            <a:r>
              <a:rPr lang="en-US" sz="2400" dirty="0" smtClean="0"/>
              <a:t>uptake </a:t>
            </a:r>
            <a:r>
              <a:rPr lang="en-US" sz="2400" dirty="0" smtClean="0"/>
              <a:t>in the abdomen.</a:t>
            </a:r>
          </a:p>
          <a:p>
            <a:r>
              <a:rPr lang="en-US" sz="2400" dirty="0" smtClean="0"/>
              <a:t>● SPECT CT shows its exact localization.</a:t>
            </a:r>
            <a:endParaRPr lang="en-US" sz="2400" dirty="0"/>
          </a:p>
        </p:txBody>
      </p:sp>
      <p:pic>
        <p:nvPicPr>
          <p:cNvPr id="8194" name="Picture 2"/>
          <p:cNvPicPr>
            <a:picLocks noChangeAspect="1" noChangeArrowheads="1"/>
          </p:cNvPicPr>
          <p:nvPr/>
        </p:nvPicPr>
        <p:blipFill>
          <a:blip r:embed="rId2" cstate="print"/>
          <a:srcRect/>
          <a:stretch>
            <a:fillRect/>
          </a:stretch>
        </p:blipFill>
        <p:spPr bwMode="auto">
          <a:xfrm>
            <a:off x="5562600" y="1981200"/>
            <a:ext cx="6629400" cy="2479139"/>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6934200" y="4519613"/>
            <a:ext cx="3936565" cy="233838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3" name="object 6"/>
          <p:cNvSpPr>
            <a:spLocks/>
          </p:cNvSpPr>
          <p:nvPr/>
        </p:nvSpPr>
        <p:spPr bwMode="auto">
          <a:xfrm>
            <a:off x="2895600" y="1676400"/>
            <a:ext cx="685800" cy="152400"/>
          </a:xfrm>
          <a:custGeom>
            <a:avLst/>
            <a:gdLst>
              <a:gd name="T0" fmla="*/ 76200 w 685800"/>
              <a:gd name="T1" fmla="*/ 0 h 152400"/>
              <a:gd name="T2" fmla="*/ 0 w 685800"/>
              <a:gd name="T3" fmla="*/ 76200 h 152400"/>
              <a:gd name="T4" fmla="*/ 76200 w 685800"/>
              <a:gd name="T5" fmla="*/ 152400 h 152400"/>
              <a:gd name="T6" fmla="*/ 76200 w 685800"/>
              <a:gd name="T7" fmla="*/ 114300 h 152400"/>
              <a:gd name="T8" fmla="*/ 685800 w 685800"/>
              <a:gd name="T9" fmla="*/ 114300 h 152400"/>
              <a:gd name="T10" fmla="*/ 685800 w 685800"/>
              <a:gd name="T11" fmla="*/ 38100 h 152400"/>
              <a:gd name="T12" fmla="*/ 76200 w 685800"/>
              <a:gd name="T13" fmla="*/ 38100 h 152400"/>
              <a:gd name="T14" fmla="*/ 76200 w 685800"/>
              <a:gd name="T15" fmla="*/ 0 h 1524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5800" h="152400">
                <a:moveTo>
                  <a:pt x="76200" y="0"/>
                </a:moveTo>
                <a:lnTo>
                  <a:pt x="0" y="76200"/>
                </a:lnTo>
                <a:lnTo>
                  <a:pt x="76200" y="152400"/>
                </a:lnTo>
                <a:lnTo>
                  <a:pt x="76200" y="114300"/>
                </a:lnTo>
                <a:lnTo>
                  <a:pt x="685800" y="114300"/>
                </a:lnTo>
                <a:lnTo>
                  <a:pt x="685800" y="38100"/>
                </a:lnTo>
                <a:lnTo>
                  <a:pt x="76200" y="38100"/>
                </a:lnTo>
                <a:lnTo>
                  <a:pt x="76200" y="0"/>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en-GB"/>
          </a:p>
        </p:txBody>
      </p:sp>
      <p:sp>
        <p:nvSpPr>
          <p:cNvPr id="34824" name="object 7"/>
          <p:cNvSpPr>
            <a:spLocks/>
          </p:cNvSpPr>
          <p:nvPr/>
        </p:nvSpPr>
        <p:spPr bwMode="auto">
          <a:xfrm>
            <a:off x="2895600" y="1676400"/>
            <a:ext cx="685800" cy="152400"/>
          </a:xfrm>
          <a:custGeom>
            <a:avLst/>
            <a:gdLst>
              <a:gd name="T0" fmla="*/ 0 w 685800"/>
              <a:gd name="T1" fmla="*/ 76200 h 152400"/>
              <a:gd name="T2" fmla="*/ 76200 w 685800"/>
              <a:gd name="T3" fmla="*/ 0 h 152400"/>
              <a:gd name="T4" fmla="*/ 76200 w 685800"/>
              <a:gd name="T5" fmla="*/ 38100 h 152400"/>
              <a:gd name="T6" fmla="*/ 685800 w 685800"/>
              <a:gd name="T7" fmla="*/ 38100 h 152400"/>
              <a:gd name="T8" fmla="*/ 685800 w 685800"/>
              <a:gd name="T9" fmla="*/ 114300 h 152400"/>
              <a:gd name="T10" fmla="*/ 76200 w 685800"/>
              <a:gd name="T11" fmla="*/ 114300 h 152400"/>
              <a:gd name="T12" fmla="*/ 76200 w 685800"/>
              <a:gd name="T13" fmla="*/ 152400 h 152400"/>
              <a:gd name="T14" fmla="*/ 0 w 685800"/>
              <a:gd name="T15" fmla="*/ 76200 h 1524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5800" h="152400">
                <a:moveTo>
                  <a:pt x="0" y="76200"/>
                </a:moveTo>
                <a:lnTo>
                  <a:pt x="76200" y="0"/>
                </a:lnTo>
                <a:lnTo>
                  <a:pt x="76200" y="38100"/>
                </a:lnTo>
                <a:lnTo>
                  <a:pt x="685800" y="38100"/>
                </a:lnTo>
                <a:lnTo>
                  <a:pt x="685800" y="114300"/>
                </a:lnTo>
                <a:lnTo>
                  <a:pt x="76200" y="114300"/>
                </a:lnTo>
                <a:lnTo>
                  <a:pt x="76200" y="152400"/>
                </a:lnTo>
                <a:lnTo>
                  <a:pt x="0" y="76200"/>
                </a:lnTo>
                <a:close/>
              </a:path>
            </a:pathLst>
          </a:custGeom>
          <a:noFill/>
          <a:ln w="25400">
            <a:solidFill>
              <a:srgbClr val="C00000"/>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GB"/>
          </a:p>
        </p:txBody>
      </p:sp>
      <p:sp>
        <p:nvSpPr>
          <p:cNvPr id="34828" name="object 13"/>
          <p:cNvSpPr>
            <a:spLocks/>
          </p:cNvSpPr>
          <p:nvPr/>
        </p:nvSpPr>
        <p:spPr bwMode="auto">
          <a:xfrm>
            <a:off x="2024063" y="1123950"/>
            <a:ext cx="341312" cy="552450"/>
          </a:xfrm>
          <a:custGeom>
            <a:avLst/>
            <a:gdLst>
              <a:gd name="T0" fmla="*/ 75968 w 340994"/>
              <a:gd name="T1" fmla="*/ 316726 h 552450"/>
              <a:gd name="T2" fmla="*/ 61396 w 340994"/>
              <a:gd name="T3" fmla="*/ 317722 h 552450"/>
              <a:gd name="T4" fmla="*/ 48270 w 340994"/>
              <a:gd name="T5" fmla="*/ 324100 h 552450"/>
              <a:gd name="T6" fmla="*/ 38265 w 340994"/>
              <a:gd name="T7" fmla="*/ 335407 h 552450"/>
              <a:gd name="T8" fmla="*/ 33439 w 340994"/>
              <a:gd name="T9" fmla="*/ 349775 h 552450"/>
              <a:gd name="T10" fmla="*/ 34455 w 340994"/>
              <a:gd name="T11" fmla="*/ 364347 h 552450"/>
              <a:gd name="T12" fmla="*/ 40861 w 340994"/>
              <a:gd name="T13" fmla="*/ 377465 h 552450"/>
              <a:gd name="T14" fmla="*/ 52209 w 340994"/>
              <a:gd name="T15" fmla="*/ 387476 h 552450"/>
              <a:gd name="T16" fmla="*/ 337972 w 340994"/>
              <a:gd name="T17" fmla="*/ 552450 h 552450"/>
              <a:gd name="T18" fmla="*/ 338389 w 340994"/>
              <a:gd name="T19" fmla="*/ 505713 h 552450"/>
              <a:gd name="T20" fmla="*/ 267373 w 340994"/>
              <a:gd name="T21" fmla="*/ 505713 h 552450"/>
              <a:gd name="T22" fmla="*/ 197456 w 340994"/>
              <a:gd name="T23" fmla="*/ 383369 h 552450"/>
              <a:gd name="T24" fmla="*/ 90309 w 340994"/>
              <a:gd name="T25" fmla="*/ 321563 h 552450"/>
              <a:gd name="T26" fmla="*/ 75968 w 340994"/>
              <a:gd name="T27" fmla="*/ 316726 h 552450"/>
              <a:gd name="T28" fmla="*/ 197456 w 340994"/>
              <a:gd name="T29" fmla="*/ 383369 h 552450"/>
              <a:gd name="T30" fmla="*/ 267373 w 340994"/>
              <a:gd name="T31" fmla="*/ 505713 h 552450"/>
              <a:gd name="T32" fmla="*/ 300900 w 340994"/>
              <a:gd name="T33" fmla="*/ 486537 h 552450"/>
              <a:gd name="T34" fmla="*/ 262356 w 340994"/>
              <a:gd name="T35" fmla="*/ 486537 h 552450"/>
              <a:gd name="T36" fmla="*/ 262940 w 340994"/>
              <a:gd name="T37" fmla="*/ 421141 h 552450"/>
              <a:gd name="T38" fmla="*/ 197456 w 340994"/>
              <a:gd name="T39" fmla="*/ 383369 h 552450"/>
              <a:gd name="T40" fmla="*/ 303161 w 340994"/>
              <a:gd name="T41" fmla="*/ 184023 h 552450"/>
              <a:gd name="T42" fmla="*/ 267846 w 340994"/>
              <a:gd name="T43" fmla="*/ 207043 h 552450"/>
              <a:gd name="T44" fmla="*/ 263615 w 340994"/>
              <a:gd name="T45" fmla="*/ 345508 h 552450"/>
              <a:gd name="T46" fmla="*/ 333540 w 340994"/>
              <a:gd name="T47" fmla="*/ 467868 h 552450"/>
              <a:gd name="T48" fmla="*/ 267373 w 340994"/>
              <a:gd name="T49" fmla="*/ 505713 h 552450"/>
              <a:gd name="T50" fmla="*/ 338389 w 340994"/>
              <a:gd name="T51" fmla="*/ 505713 h 552450"/>
              <a:gd name="T52" fmla="*/ 340918 w 340994"/>
              <a:gd name="T53" fmla="*/ 222503 h 552450"/>
              <a:gd name="T54" fmla="*/ 338058 w 340994"/>
              <a:gd name="T55" fmla="*/ 207633 h 552450"/>
              <a:gd name="T56" fmla="*/ 330003 w 340994"/>
              <a:gd name="T57" fmla="*/ 195452 h 552450"/>
              <a:gd name="T58" fmla="*/ 317965 w 340994"/>
              <a:gd name="T59" fmla="*/ 187178 h 552450"/>
              <a:gd name="T60" fmla="*/ 303161 w 340994"/>
              <a:gd name="T61" fmla="*/ 184023 h 552450"/>
              <a:gd name="T62" fmla="*/ 262940 w 340994"/>
              <a:gd name="T63" fmla="*/ 421141 h 552450"/>
              <a:gd name="T64" fmla="*/ 262356 w 340994"/>
              <a:gd name="T65" fmla="*/ 486537 h 552450"/>
              <a:gd name="T66" fmla="*/ 319506 w 340994"/>
              <a:gd name="T67" fmla="*/ 453771 h 552450"/>
              <a:gd name="T68" fmla="*/ 262940 w 340994"/>
              <a:gd name="T69" fmla="*/ 421141 h 552450"/>
              <a:gd name="T70" fmla="*/ 263615 w 340994"/>
              <a:gd name="T71" fmla="*/ 345508 h 552450"/>
              <a:gd name="T72" fmla="*/ 262940 w 340994"/>
              <a:gd name="T73" fmla="*/ 421141 h 552450"/>
              <a:gd name="T74" fmla="*/ 319506 w 340994"/>
              <a:gd name="T75" fmla="*/ 453771 h 552450"/>
              <a:gd name="T76" fmla="*/ 262356 w 340994"/>
              <a:gd name="T77" fmla="*/ 486537 h 552450"/>
              <a:gd name="T78" fmla="*/ 300900 w 340994"/>
              <a:gd name="T79" fmla="*/ 486537 h 552450"/>
              <a:gd name="T80" fmla="*/ 333540 w 340994"/>
              <a:gd name="T81" fmla="*/ 467868 h 552450"/>
              <a:gd name="T82" fmla="*/ 263615 w 340994"/>
              <a:gd name="T83" fmla="*/ 345508 h 552450"/>
              <a:gd name="T84" fmla="*/ 66166 w 340994"/>
              <a:gd name="T85" fmla="*/ 0 h 552450"/>
              <a:gd name="T86" fmla="*/ 0 w 340994"/>
              <a:gd name="T87" fmla="*/ 37846 h 552450"/>
              <a:gd name="T88" fmla="*/ 197456 w 340994"/>
              <a:gd name="T89" fmla="*/ 383369 h 552450"/>
              <a:gd name="T90" fmla="*/ 262940 w 340994"/>
              <a:gd name="T91" fmla="*/ 421141 h 552450"/>
              <a:gd name="T92" fmla="*/ 263615 w 340994"/>
              <a:gd name="T93" fmla="*/ 345508 h 552450"/>
              <a:gd name="T94" fmla="*/ 66166 w 340994"/>
              <a:gd name="T95" fmla="*/ 0 h 552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994" h="552450">
                <a:moveTo>
                  <a:pt x="75968" y="316726"/>
                </a:moveTo>
                <a:lnTo>
                  <a:pt x="61396" y="317722"/>
                </a:lnTo>
                <a:lnTo>
                  <a:pt x="48270" y="324100"/>
                </a:lnTo>
                <a:lnTo>
                  <a:pt x="38265" y="335407"/>
                </a:lnTo>
                <a:lnTo>
                  <a:pt x="33439" y="349775"/>
                </a:lnTo>
                <a:lnTo>
                  <a:pt x="34455" y="364347"/>
                </a:lnTo>
                <a:lnTo>
                  <a:pt x="40861" y="377465"/>
                </a:lnTo>
                <a:lnTo>
                  <a:pt x="52209" y="387476"/>
                </a:lnTo>
                <a:lnTo>
                  <a:pt x="337972" y="552450"/>
                </a:lnTo>
                <a:lnTo>
                  <a:pt x="338389" y="505713"/>
                </a:lnTo>
                <a:lnTo>
                  <a:pt x="267373" y="505713"/>
                </a:lnTo>
                <a:lnTo>
                  <a:pt x="197456" y="383369"/>
                </a:lnTo>
                <a:lnTo>
                  <a:pt x="90309" y="321563"/>
                </a:lnTo>
                <a:lnTo>
                  <a:pt x="75968" y="316726"/>
                </a:lnTo>
                <a:close/>
              </a:path>
              <a:path w="340994" h="552450">
                <a:moveTo>
                  <a:pt x="197456" y="383369"/>
                </a:moveTo>
                <a:lnTo>
                  <a:pt x="267373" y="505713"/>
                </a:lnTo>
                <a:lnTo>
                  <a:pt x="300900" y="486537"/>
                </a:lnTo>
                <a:lnTo>
                  <a:pt x="262356" y="486537"/>
                </a:lnTo>
                <a:lnTo>
                  <a:pt x="262940" y="421141"/>
                </a:lnTo>
                <a:lnTo>
                  <a:pt x="197456" y="383369"/>
                </a:lnTo>
                <a:close/>
              </a:path>
              <a:path w="340994" h="552450">
                <a:moveTo>
                  <a:pt x="303161" y="184023"/>
                </a:moveTo>
                <a:lnTo>
                  <a:pt x="267846" y="207043"/>
                </a:lnTo>
                <a:lnTo>
                  <a:pt x="263615" y="345508"/>
                </a:lnTo>
                <a:lnTo>
                  <a:pt x="333540" y="467868"/>
                </a:lnTo>
                <a:lnTo>
                  <a:pt x="267373" y="505713"/>
                </a:lnTo>
                <a:lnTo>
                  <a:pt x="338389" y="505713"/>
                </a:lnTo>
                <a:lnTo>
                  <a:pt x="340918" y="222503"/>
                </a:lnTo>
                <a:lnTo>
                  <a:pt x="338058" y="207633"/>
                </a:lnTo>
                <a:lnTo>
                  <a:pt x="330003" y="195452"/>
                </a:lnTo>
                <a:lnTo>
                  <a:pt x="317965" y="187178"/>
                </a:lnTo>
                <a:lnTo>
                  <a:pt x="303161" y="184023"/>
                </a:lnTo>
                <a:close/>
              </a:path>
              <a:path w="340994" h="552450">
                <a:moveTo>
                  <a:pt x="262940" y="421141"/>
                </a:moveTo>
                <a:lnTo>
                  <a:pt x="262356" y="486537"/>
                </a:lnTo>
                <a:lnTo>
                  <a:pt x="319506" y="453771"/>
                </a:lnTo>
                <a:lnTo>
                  <a:pt x="262940" y="421141"/>
                </a:lnTo>
                <a:close/>
              </a:path>
              <a:path w="340994" h="552450">
                <a:moveTo>
                  <a:pt x="263615" y="345508"/>
                </a:moveTo>
                <a:lnTo>
                  <a:pt x="262940" y="421141"/>
                </a:lnTo>
                <a:lnTo>
                  <a:pt x="319506" y="453771"/>
                </a:lnTo>
                <a:lnTo>
                  <a:pt x="262356" y="486537"/>
                </a:lnTo>
                <a:lnTo>
                  <a:pt x="300900" y="486537"/>
                </a:lnTo>
                <a:lnTo>
                  <a:pt x="333540" y="467868"/>
                </a:lnTo>
                <a:lnTo>
                  <a:pt x="263615" y="345508"/>
                </a:lnTo>
                <a:close/>
              </a:path>
              <a:path w="340994" h="552450">
                <a:moveTo>
                  <a:pt x="66166" y="0"/>
                </a:moveTo>
                <a:lnTo>
                  <a:pt x="0" y="37846"/>
                </a:lnTo>
                <a:lnTo>
                  <a:pt x="197456" y="383369"/>
                </a:lnTo>
                <a:lnTo>
                  <a:pt x="262940" y="421141"/>
                </a:lnTo>
                <a:lnTo>
                  <a:pt x="263615" y="345508"/>
                </a:lnTo>
                <a:lnTo>
                  <a:pt x="66166" y="0"/>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en-GB"/>
          </a:p>
        </p:txBody>
      </p:sp>
      <p:grpSp>
        <p:nvGrpSpPr>
          <p:cNvPr id="2" name="Group 1"/>
          <p:cNvGrpSpPr/>
          <p:nvPr/>
        </p:nvGrpSpPr>
        <p:grpSpPr>
          <a:xfrm>
            <a:off x="4572000" y="3187700"/>
            <a:ext cx="3962400" cy="3670300"/>
            <a:chOff x="5450970" y="2286000"/>
            <a:chExt cx="4821238" cy="4356100"/>
          </a:xfrm>
        </p:grpSpPr>
        <p:sp>
          <p:nvSpPr>
            <p:cNvPr id="15" name="object 4"/>
            <p:cNvSpPr/>
            <p:nvPr/>
          </p:nvSpPr>
          <p:spPr>
            <a:xfrm>
              <a:off x="8539344" y="2339606"/>
              <a:ext cx="1704759" cy="1786127"/>
            </a:xfrm>
            <a:prstGeom prst="rect">
              <a:avLst/>
            </a:prstGeom>
            <a:blipFill>
              <a:blip r:embed="rId3" cstate="print"/>
              <a:srcRect/>
              <a:stretch>
                <a:fillRect t="-8882"/>
              </a:stretch>
            </a:blipFill>
          </p:spPr>
          <p:txBody>
            <a:bodyPr lIns="0" tIns="0" rIns="0" bIns="0"/>
            <a:lstStyle/>
            <a:p>
              <a:pPr eaLnBrk="1" hangingPunct="1">
                <a:defRPr/>
              </a:pPr>
              <a:endParaRPr/>
            </a:p>
          </p:txBody>
        </p:sp>
        <p:sp>
          <p:nvSpPr>
            <p:cNvPr id="34822" name="object 4"/>
            <p:cNvSpPr>
              <a:spLocks/>
            </p:cNvSpPr>
            <p:nvPr/>
          </p:nvSpPr>
          <p:spPr bwMode="auto">
            <a:xfrm>
              <a:off x="8884733" y="2486024"/>
              <a:ext cx="685800" cy="228600"/>
            </a:xfrm>
            <a:custGeom>
              <a:avLst/>
              <a:gdLst>
                <a:gd name="T0" fmla="*/ 114300 w 685800"/>
                <a:gd name="T1" fmla="*/ 0 h 228600"/>
                <a:gd name="T2" fmla="*/ 0 w 685800"/>
                <a:gd name="T3" fmla="*/ 114300 h 228600"/>
                <a:gd name="T4" fmla="*/ 114300 w 685800"/>
                <a:gd name="T5" fmla="*/ 228600 h 228600"/>
                <a:gd name="T6" fmla="*/ 114300 w 685800"/>
                <a:gd name="T7" fmla="*/ 171450 h 228600"/>
                <a:gd name="T8" fmla="*/ 685800 w 685800"/>
                <a:gd name="T9" fmla="*/ 171450 h 228600"/>
                <a:gd name="T10" fmla="*/ 685800 w 685800"/>
                <a:gd name="T11" fmla="*/ 57150 h 228600"/>
                <a:gd name="T12" fmla="*/ 114300 w 685800"/>
                <a:gd name="T13" fmla="*/ 57150 h 228600"/>
                <a:gd name="T14" fmla="*/ 114300 w 685800"/>
                <a:gd name="T15" fmla="*/ 0 h 228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5800" h="228600">
                  <a:moveTo>
                    <a:pt x="114300" y="0"/>
                  </a:moveTo>
                  <a:lnTo>
                    <a:pt x="0" y="114300"/>
                  </a:lnTo>
                  <a:lnTo>
                    <a:pt x="114300" y="228600"/>
                  </a:lnTo>
                  <a:lnTo>
                    <a:pt x="114300" y="171450"/>
                  </a:lnTo>
                  <a:lnTo>
                    <a:pt x="685800" y="171450"/>
                  </a:lnTo>
                  <a:lnTo>
                    <a:pt x="685800" y="57150"/>
                  </a:lnTo>
                  <a:lnTo>
                    <a:pt x="114300" y="57150"/>
                  </a:lnTo>
                  <a:lnTo>
                    <a:pt x="114300" y="0"/>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en-GB"/>
            </a:p>
          </p:txBody>
        </p:sp>
        <p:sp>
          <p:nvSpPr>
            <p:cNvPr id="34825" name="object 8"/>
            <p:cNvSpPr>
              <a:spLocks noChangeArrowheads="1"/>
            </p:cNvSpPr>
            <p:nvPr/>
          </p:nvSpPr>
          <p:spPr bwMode="auto">
            <a:xfrm>
              <a:off x="5485895" y="4732337"/>
              <a:ext cx="2819400" cy="1909762"/>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4826" name="object 10"/>
            <p:cNvSpPr>
              <a:spLocks noChangeArrowheads="1"/>
            </p:cNvSpPr>
            <p:nvPr/>
          </p:nvSpPr>
          <p:spPr bwMode="auto">
            <a:xfrm>
              <a:off x="5450970" y="2286000"/>
              <a:ext cx="2819400" cy="2386013"/>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4827" name="object 11"/>
            <p:cNvSpPr>
              <a:spLocks/>
            </p:cNvSpPr>
            <p:nvPr/>
          </p:nvSpPr>
          <p:spPr bwMode="auto">
            <a:xfrm>
              <a:off x="5501770" y="4751388"/>
              <a:ext cx="565150" cy="858837"/>
            </a:xfrm>
            <a:custGeom>
              <a:avLst/>
              <a:gdLst>
                <a:gd name="T0" fmla="*/ 292677 w 565785"/>
                <a:gd name="T1" fmla="*/ 635690 h 859154"/>
                <a:gd name="T2" fmla="*/ 278177 w 565785"/>
                <a:gd name="T3" fmla="*/ 637413 h 859154"/>
                <a:gd name="T4" fmla="*/ 265368 w 565785"/>
                <a:gd name="T5" fmla="*/ 644469 h 859154"/>
                <a:gd name="T6" fmla="*/ 255905 w 565785"/>
                <a:gd name="T7" fmla="*/ 656336 h 859154"/>
                <a:gd name="T8" fmla="*/ 251767 w 565785"/>
                <a:gd name="T9" fmla="*/ 670871 h 859154"/>
                <a:gd name="T10" fmla="*/ 253476 w 565785"/>
                <a:gd name="T11" fmla="*/ 685371 h 859154"/>
                <a:gd name="T12" fmla="*/ 260494 w 565785"/>
                <a:gd name="T13" fmla="*/ 698180 h 859154"/>
                <a:gd name="T14" fmla="*/ 272288 w 565785"/>
                <a:gd name="T15" fmla="*/ 707644 h 859154"/>
                <a:gd name="T16" fmla="*/ 565657 w 565785"/>
                <a:gd name="T17" fmla="*/ 858799 h 859154"/>
                <a:gd name="T18" fmla="*/ 563971 w 565785"/>
                <a:gd name="T19" fmla="*/ 815454 h 859154"/>
                <a:gd name="T20" fmla="*/ 492887 w 565785"/>
                <a:gd name="T21" fmla="*/ 815454 h 859154"/>
                <a:gd name="T22" fmla="*/ 417197 w 565785"/>
                <a:gd name="T23" fmla="*/ 696509 h 859154"/>
                <a:gd name="T24" fmla="*/ 307213 w 565785"/>
                <a:gd name="T25" fmla="*/ 639826 h 859154"/>
                <a:gd name="T26" fmla="*/ 292677 w 565785"/>
                <a:gd name="T27" fmla="*/ 635690 h 859154"/>
                <a:gd name="T28" fmla="*/ 417197 w 565785"/>
                <a:gd name="T29" fmla="*/ 696509 h 859154"/>
                <a:gd name="T30" fmla="*/ 492887 w 565785"/>
                <a:gd name="T31" fmla="*/ 815454 h 859154"/>
                <a:gd name="T32" fmla="*/ 522812 w 565785"/>
                <a:gd name="T33" fmla="*/ 796417 h 859154"/>
                <a:gd name="T34" fmla="*/ 486918 w 565785"/>
                <a:gd name="T35" fmla="*/ 796417 h 859154"/>
                <a:gd name="T36" fmla="*/ 484410 w 565785"/>
                <a:gd name="T37" fmla="*/ 731149 h 859154"/>
                <a:gd name="T38" fmla="*/ 417197 w 565785"/>
                <a:gd name="T39" fmla="*/ 696509 h 859154"/>
                <a:gd name="T40" fmla="*/ 513333 w 565785"/>
                <a:gd name="T41" fmla="*/ 492506 h 859154"/>
                <a:gd name="T42" fmla="*/ 498600 w 565785"/>
                <a:gd name="T43" fmla="*/ 496052 h 859154"/>
                <a:gd name="T44" fmla="*/ 486806 w 565785"/>
                <a:gd name="T45" fmla="*/ 504682 h 859154"/>
                <a:gd name="T46" fmla="*/ 479133 w 565785"/>
                <a:gd name="T47" fmla="*/ 517098 h 859154"/>
                <a:gd name="T48" fmla="*/ 476757 w 565785"/>
                <a:gd name="T49" fmla="*/ 532003 h 859154"/>
                <a:gd name="T50" fmla="*/ 481511 w 565785"/>
                <a:gd name="T51" fmla="*/ 655708 h 859154"/>
                <a:gd name="T52" fmla="*/ 557149 w 565785"/>
                <a:gd name="T53" fmla="*/ 774573 h 859154"/>
                <a:gd name="T54" fmla="*/ 492887 w 565785"/>
                <a:gd name="T55" fmla="*/ 815454 h 859154"/>
                <a:gd name="T56" fmla="*/ 563971 w 565785"/>
                <a:gd name="T57" fmla="*/ 815454 h 859154"/>
                <a:gd name="T58" fmla="*/ 552831 w 565785"/>
                <a:gd name="T59" fmla="*/ 529082 h 859154"/>
                <a:gd name="T60" fmla="*/ 549302 w 565785"/>
                <a:gd name="T61" fmla="*/ 514348 h 859154"/>
                <a:gd name="T62" fmla="*/ 540702 w 565785"/>
                <a:gd name="T63" fmla="*/ 502554 h 859154"/>
                <a:gd name="T64" fmla="*/ 528292 w 565785"/>
                <a:gd name="T65" fmla="*/ 494881 h 859154"/>
                <a:gd name="T66" fmla="*/ 513333 w 565785"/>
                <a:gd name="T67" fmla="*/ 492506 h 859154"/>
                <a:gd name="T68" fmla="*/ 484410 w 565785"/>
                <a:gd name="T69" fmla="*/ 731149 h 859154"/>
                <a:gd name="T70" fmla="*/ 486918 w 565785"/>
                <a:gd name="T71" fmla="*/ 796417 h 859154"/>
                <a:gd name="T72" fmla="*/ 542544 w 565785"/>
                <a:gd name="T73" fmla="*/ 761111 h 859154"/>
                <a:gd name="T74" fmla="*/ 484410 w 565785"/>
                <a:gd name="T75" fmla="*/ 731149 h 859154"/>
                <a:gd name="T76" fmla="*/ 481511 w 565785"/>
                <a:gd name="T77" fmla="*/ 655708 h 859154"/>
                <a:gd name="T78" fmla="*/ 484410 w 565785"/>
                <a:gd name="T79" fmla="*/ 731149 h 859154"/>
                <a:gd name="T80" fmla="*/ 542544 w 565785"/>
                <a:gd name="T81" fmla="*/ 761111 h 859154"/>
                <a:gd name="T82" fmla="*/ 486918 w 565785"/>
                <a:gd name="T83" fmla="*/ 796417 h 859154"/>
                <a:gd name="T84" fmla="*/ 522812 w 565785"/>
                <a:gd name="T85" fmla="*/ 796417 h 859154"/>
                <a:gd name="T86" fmla="*/ 557149 w 565785"/>
                <a:gd name="T87" fmla="*/ 774573 h 859154"/>
                <a:gd name="T88" fmla="*/ 481511 w 565785"/>
                <a:gd name="T89" fmla="*/ 655708 h 859154"/>
                <a:gd name="T90" fmla="*/ 64262 w 565785"/>
                <a:gd name="T91" fmla="*/ 0 h 859154"/>
                <a:gd name="T92" fmla="*/ 0 w 565785"/>
                <a:gd name="T93" fmla="*/ 40894 h 859154"/>
                <a:gd name="T94" fmla="*/ 417197 w 565785"/>
                <a:gd name="T95" fmla="*/ 696509 h 859154"/>
                <a:gd name="T96" fmla="*/ 484410 w 565785"/>
                <a:gd name="T97" fmla="*/ 731149 h 859154"/>
                <a:gd name="T98" fmla="*/ 481511 w 565785"/>
                <a:gd name="T99" fmla="*/ 655708 h 859154"/>
                <a:gd name="T100" fmla="*/ 64262 w 565785"/>
                <a:gd name="T101" fmla="*/ 0 h 859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5785" h="859154">
                  <a:moveTo>
                    <a:pt x="292677" y="635690"/>
                  </a:moveTo>
                  <a:lnTo>
                    <a:pt x="278177" y="637413"/>
                  </a:lnTo>
                  <a:lnTo>
                    <a:pt x="265368" y="644469"/>
                  </a:lnTo>
                  <a:lnTo>
                    <a:pt x="255905" y="656336"/>
                  </a:lnTo>
                  <a:lnTo>
                    <a:pt x="251767" y="670871"/>
                  </a:lnTo>
                  <a:lnTo>
                    <a:pt x="253476" y="685371"/>
                  </a:lnTo>
                  <a:lnTo>
                    <a:pt x="260494" y="698180"/>
                  </a:lnTo>
                  <a:lnTo>
                    <a:pt x="272288" y="707644"/>
                  </a:lnTo>
                  <a:lnTo>
                    <a:pt x="565657" y="858799"/>
                  </a:lnTo>
                  <a:lnTo>
                    <a:pt x="563971" y="815454"/>
                  </a:lnTo>
                  <a:lnTo>
                    <a:pt x="492887" y="815454"/>
                  </a:lnTo>
                  <a:lnTo>
                    <a:pt x="417197" y="696509"/>
                  </a:lnTo>
                  <a:lnTo>
                    <a:pt x="307213" y="639826"/>
                  </a:lnTo>
                  <a:lnTo>
                    <a:pt x="292677" y="635690"/>
                  </a:lnTo>
                  <a:close/>
                </a:path>
                <a:path w="565785" h="859154">
                  <a:moveTo>
                    <a:pt x="417197" y="696509"/>
                  </a:moveTo>
                  <a:lnTo>
                    <a:pt x="492887" y="815454"/>
                  </a:lnTo>
                  <a:lnTo>
                    <a:pt x="522812" y="796417"/>
                  </a:lnTo>
                  <a:lnTo>
                    <a:pt x="486918" y="796417"/>
                  </a:lnTo>
                  <a:lnTo>
                    <a:pt x="484410" y="731149"/>
                  </a:lnTo>
                  <a:lnTo>
                    <a:pt x="417197" y="696509"/>
                  </a:lnTo>
                  <a:close/>
                </a:path>
                <a:path w="565785" h="859154">
                  <a:moveTo>
                    <a:pt x="513333" y="492506"/>
                  </a:moveTo>
                  <a:lnTo>
                    <a:pt x="498600" y="496052"/>
                  </a:lnTo>
                  <a:lnTo>
                    <a:pt x="486806" y="504682"/>
                  </a:lnTo>
                  <a:lnTo>
                    <a:pt x="479133" y="517098"/>
                  </a:lnTo>
                  <a:lnTo>
                    <a:pt x="476757" y="532003"/>
                  </a:lnTo>
                  <a:lnTo>
                    <a:pt x="481511" y="655708"/>
                  </a:lnTo>
                  <a:lnTo>
                    <a:pt x="557149" y="774573"/>
                  </a:lnTo>
                  <a:lnTo>
                    <a:pt x="492887" y="815454"/>
                  </a:lnTo>
                  <a:lnTo>
                    <a:pt x="563971" y="815454"/>
                  </a:lnTo>
                  <a:lnTo>
                    <a:pt x="552831" y="529082"/>
                  </a:lnTo>
                  <a:lnTo>
                    <a:pt x="549302" y="514348"/>
                  </a:lnTo>
                  <a:lnTo>
                    <a:pt x="540702" y="502554"/>
                  </a:lnTo>
                  <a:lnTo>
                    <a:pt x="528292" y="494881"/>
                  </a:lnTo>
                  <a:lnTo>
                    <a:pt x="513333" y="492506"/>
                  </a:lnTo>
                  <a:close/>
                </a:path>
                <a:path w="565785" h="859154">
                  <a:moveTo>
                    <a:pt x="484410" y="731149"/>
                  </a:moveTo>
                  <a:lnTo>
                    <a:pt x="486918" y="796417"/>
                  </a:lnTo>
                  <a:lnTo>
                    <a:pt x="542544" y="761111"/>
                  </a:lnTo>
                  <a:lnTo>
                    <a:pt x="484410" y="731149"/>
                  </a:lnTo>
                  <a:close/>
                </a:path>
                <a:path w="565785" h="859154">
                  <a:moveTo>
                    <a:pt x="481511" y="655708"/>
                  </a:moveTo>
                  <a:lnTo>
                    <a:pt x="484410" y="731149"/>
                  </a:lnTo>
                  <a:lnTo>
                    <a:pt x="542544" y="761111"/>
                  </a:lnTo>
                  <a:lnTo>
                    <a:pt x="486918" y="796417"/>
                  </a:lnTo>
                  <a:lnTo>
                    <a:pt x="522812" y="796417"/>
                  </a:lnTo>
                  <a:lnTo>
                    <a:pt x="557149" y="774573"/>
                  </a:lnTo>
                  <a:lnTo>
                    <a:pt x="481511" y="655708"/>
                  </a:lnTo>
                  <a:close/>
                </a:path>
                <a:path w="565785" h="859154">
                  <a:moveTo>
                    <a:pt x="64262" y="0"/>
                  </a:moveTo>
                  <a:lnTo>
                    <a:pt x="0" y="40894"/>
                  </a:lnTo>
                  <a:lnTo>
                    <a:pt x="417197" y="696509"/>
                  </a:lnTo>
                  <a:lnTo>
                    <a:pt x="484410" y="731149"/>
                  </a:lnTo>
                  <a:lnTo>
                    <a:pt x="481511" y="655708"/>
                  </a:lnTo>
                  <a:lnTo>
                    <a:pt x="64262" y="0"/>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en-GB"/>
            </a:p>
          </p:txBody>
        </p:sp>
        <p:sp>
          <p:nvSpPr>
            <p:cNvPr id="34829" name="object 14"/>
            <p:cNvSpPr>
              <a:spLocks/>
            </p:cNvSpPr>
            <p:nvPr/>
          </p:nvSpPr>
          <p:spPr bwMode="auto">
            <a:xfrm>
              <a:off x="5865309" y="2486024"/>
              <a:ext cx="490537" cy="781050"/>
            </a:xfrm>
            <a:custGeom>
              <a:avLst/>
              <a:gdLst>
                <a:gd name="T0" fmla="*/ 222946 w 490219"/>
                <a:gd name="T1" fmla="*/ 551545 h 781685"/>
                <a:gd name="T2" fmla="*/ 208422 w 490219"/>
                <a:gd name="T3" fmla="*/ 552894 h 781685"/>
                <a:gd name="T4" fmla="*/ 195447 w 490219"/>
                <a:gd name="T5" fmla="*/ 559577 h 781685"/>
                <a:gd name="T6" fmla="*/ 185674 w 490219"/>
                <a:gd name="T7" fmla="*/ 571119 h 781685"/>
                <a:gd name="T8" fmla="*/ 181139 w 490219"/>
                <a:gd name="T9" fmla="*/ 585553 h 781685"/>
                <a:gd name="T10" fmla="*/ 182451 w 490219"/>
                <a:gd name="T11" fmla="*/ 600106 h 781685"/>
                <a:gd name="T12" fmla="*/ 189120 w 490219"/>
                <a:gd name="T13" fmla="*/ 613088 h 781685"/>
                <a:gd name="T14" fmla="*/ 200659 w 490219"/>
                <a:gd name="T15" fmla="*/ 622808 h 781685"/>
                <a:gd name="T16" fmla="*/ 489965 w 490219"/>
                <a:gd name="T17" fmla="*/ 781685 h 781685"/>
                <a:gd name="T18" fmla="*/ 489409 w 490219"/>
                <a:gd name="T19" fmla="*/ 736473 h 781685"/>
                <a:gd name="T20" fmla="*/ 418338 w 490219"/>
                <a:gd name="T21" fmla="*/ 736473 h 781685"/>
                <a:gd name="T22" fmla="*/ 345837 w 490219"/>
                <a:gd name="T23" fmla="*/ 615616 h 781685"/>
                <a:gd name="T24" fmla="*/ 237362 w 490219"/>
                <a:gd name="T25" fmla="*/ 556006 h 781685"/>
                <a:gd name="T26" fmla="*/ 222946 w 490219"/>
                <a:gd name="T27" fmla="*/ 551545 h 781685"/>
                <a:gd name="T28" fmla="*/ 345837 w 490219"/>
                <a:gd name="T29" fmla="*/ 615616 h 781685"/>
                <a:gd name="T30" fmla="*/ 418338 w 490219"/>
                <a:gd name="T31" fmla="*/ 736473 h 781685"/>
                <a:gd name="T32" fmla="*/ 450299 w 490219"/>
                <a:gd name="T33" fmla="*/ 717296 h 781685"/>
                <a:gd name="T34" fmla="*/ 412876 w 490219"/>
                <a:gd name="T35" fmla="*/ 717296 h 781685"/>
                <a:gd name="T36" fmla="*/ 412093 w 490219"/>
                <a:gd name="T37" fmla="*/ 652026 h 781685"/>
                <a:gd name="T38" fmla="*/ 345837 w 490219"/>
                <a:gd name="T39" fmla="*/ 615616 h 781685"/>
                <a:gd name="T40" fmla="*/ 447294 w 490219"/>
                <a:gd name="T41" fmla="*/ 414147 h 781685"/>
                <a:gd name="T42" fmla="*/ 432490 w 490219"/>
                <a:gd name="T43" fmla="*/ 417321 h 781685"/>
                <a:gd name="T44" fmla="*/ 420496 w 490219"/>
                <a:gd name="T45" fmla="*/ 425640 h 781685"/>
                <a:gd name="T46" fmla="*/ 412503 w 490219"/>
                <a:gd name="T47" fmla="*/ 437864 h 781685"/>
                <a:gd name="T48" fmla="*/ 409701 w 490219"/>
                <a:gd name="T49" fmla="*/ 452755 h 781685"/>
                <a:gd name="T50" fmla="*/ 411185 w 490219"/>
                <a:gd name="T51" fmla="*/ 576337 h 781685"/>
                <a:gd name="T52" fmla="*/ 483743 w 490219"/>
                <a:gd name="T53" fmla="*/ 697230 h 781685"/>
                <a:gd name="T54" fmla="*/ 418338 w 490219"/>
                <a:gd name="T55" fmla="*/ 736473 h 781685"/>
                <a:gd name="T56" fmla="*/ 489409 w 490219"/>
                <a:gd name="T57" fmla="*/ 736473 h 781685"/>
                <a:gd name="T58" fmla="*/ 485901 w 490219"/>
                <a:gd name="T59" fmla="*/ 451738 h 781685"/>
                <a:gd name="T60" fmla="*/ 482726 w 490219"/>
                <a:gd name="T61" fmla="*/ 436989 h 781685"/>
                <a:gd name="T62" fmla="*/ 474408 w 490219"/>
                <a:gd name="T63" fmla="*/ 424989 h 781685"/>
                <a:gd name="T64" fmla="*/ 462184 w 490219"/>
                <a:gd name="T65" fmla="*/ 416966 h 781685"/>
                <a:gd name="T66" fmla="*/ 447294 w 490219"/>
                <a:gd name="T67" fmla="*/ 414147 h 781685"/>
                <a:gd name="T68" fmla="*/ 412093 w 490219"/>
                <a:gd name="T69" fmla="*/ 652026 h 781685"/>
                <a:gd name="T70" fmla="*/ 412876 w 490219"/>
                <a:gd name="T71" fmla="*/ 717296 h 781685"/>
                <a:gd name="T72" fmla="*/ 469391 w 490219"/>
                <a:gd name="T73" fmla="*/ 683513 h 781685"/>
                <a:gd name="T74" fmla="*/ 412093 w 490219"/>
                <a:gd name="T75" fmla="*/ 652026 h 781685"/>
                <a:gd name="T76" fmla="*/ 411185 w 490219"/>
                <a:gd name="T77" fmla="*/ 576337 h 781685"/>
                <a:gd name="T78" fmla="*/ 412093 w 490219"/>
                <a:gd name="T79" fmla="*/ 652026 h 781685"/>
                <a:gd name="T80" fmla="*/ 469391 w 490219"/>
                <a:gd name="T81" fmla="*/ 683513 h 781685"/>
                <a:gd name="T82" fmla="*/ 412876 w 490219"/>
                <a:gd name="T83" fmla="*/ 717296 h 781685"/>
                <a:gd name="T84" fmla="*/ 450299 w 490219"/>
                <a:gd name="T85" fmla="*/ 717296 h 781685"/>
                <a:gd name="T86" fmla="*/ 483743 w 490219"/>
                <a:gd name="T87" fmla="*/ 697230 h 781685"/>
                <a:gd name="T88" fmla="*/ 411185 w 490219"/>
                <a:gd name="T89" fmla="*/ 576337 h 781685"/>
                <a:gd name="T90" fmla="*/ 65277 w 490219"/>
                <a:gd name="T91" fmla="*/ 0 h 781685"/>
                <a:gd name="T92" fmla="*/ 0 w 490219"/>
                <a:gd name="T93" fmla="*/ 39116 h 781685"/>
                <a:gd name="T94" fmla="*/ 345837 w 490219"/>
                <a:gd name="T95" fmla="*/ 615616 h 781685"/>
                <a:gd name="T96" fmla="*/ 412093 w 490219"/>
                <a:gd name="T97" fmla="*/ 652026 h 781685"/>
                <a:gd name="T98" fmla="*/ 411185 w 490219"/>
                <a:gd name="T99" fmla="*/ 576337 h 781685"/>
                <a:gd name="T100" fmla="*/ 65277 w 490219"/>
                <a:gd name="T101" fmla="*/ 0 h 781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0219" h="781685">
                  <a:moveTo>
                    <a:pt x="222946" y="551545"/>
                  </a:moveTo>
                  <a:lnTo>
                    <a:pt x="208422" y="552894"/>
                  </a:lnTo>
                  <a:lnTo>
                    <a:pt x="195447" y="559577"/>
                  </a:lnTo>
                  <a:lnTo>
                    <a:pt x="185674" y="571119"/>
                  </a:lnTo>
                  <a:lnTo>
                    <a:pt x="181139" y="585553"/>
                  </a:lnTo>
                  <a:lnTo>
                    <a:pt x="182451" y="600106"/>
                  </a:lnTo>
                  <a:lnTo>
                    <a:pt x="189120" y="613088"/>
                  </a:lnTo>
                  <a:lnTo>
                    <a:pt x="200659" y="622808"/>
                  </a:lnTo>
                  <a:lnTo>
                    <a:pt x="489965" y="781685"/>
                  </a:lnTo>
                  <a:lnTo>
                    <a:pt x="489409" y="736473"/>
                  </a:lnTo>
                  <a:lnTo>
                    <a:pt x="418338" y="736473"/>
                  </a:lnTo>
                  <a:lnTo>
                    <a:pt x="345837" y="615616"/>
                  </a:lnTo>
                  <a:lnTo>
                    <a:pt x="237362" y="556006"/>
                  </a:lnTo>
                  <a:lnTo>
                    <a:pt x="222946" y="551545"/>
                  </a:lnTo>
                  <a:close/>
                </a:path>
                <a:path w="490219" h="781685">
                  <a:moveTo>
                    <a:pt x="345837" y="615616"/>
                  </a:moveTo>
                  <a:lnTo>
                    <a:pt x="418338" y="736473"/>
                  </a:lnTo>
                  <a:lnTo>
                    <a:pt x="450299" y="717296"/>
                  </a:lnTo>
                  <a:lnTo>
                    <a:pt x="412876" y="717296"/>
                  </a:lnTo>
                  <a:lnTo>
                    <a:pt x="412093" y="652026"/>
                  </a:lnTo>
                  <a:lnTo>
                    <a:pt x="345837" y="615616"/>
                  </a:lnTo>
                  <a:close/>
                </a:path>
                <a:path w="490219" h="781685">
                  <a:moveTo>
                    <a:pt x="447294" y="414147"/>
                  </a:moveTo>
                  <a:lnTo>
                    <a:pt x="432490" y="417321"/>
                  </a:lnTo>
                  <a:lnTo>
                    <a:pt x="420496" y="425640"/>
                  </a:lnTo>
                  <a:lnTo>
                    <a:pt x="412503" y="437864"/>
                  </a:lnTo>
                  <a:lnTo>
                    <a:pt x="409701" y="452755"/>
                  </a:lnTo>
                  <a:lnTo>
                    <a:pt x="411185" y="576337"/>
                  </a:lnTo>
                  <a:lnTo>
                    <a:pt x="483743" y="697230"/>
                  </a:lnTo>
                  <a:lnTo>
                    <a:pt x="418338" y="736473"/>
                  </a:lnTo>
                  <a:lnTo>
                    <a:pt x="489409" y="736473"/>
                  </a:lnTo>
                  <a:lnTo>
                    <a:pt x="485901" y="451738"/>
                  </a:lnTo>
                  <a:lnTo>
                    <a:pt x="482726" y="436989"/>
                  </a:lnTo>
                  <a:lnTo>
                    <a:pt x="474408" y="424989"/>
                  </a:lnTo>
                  <a:lnTo>
                    <a:pt x="462184" y="416966"/>
                  </a:lnTo>
                  <a:lnTo>
                    <a:pt x="447294" y="414147"/>
                  </a:lnTo>
                  <a:close/>
                </a:path>
                <a:path w="490219" h="781685">
                  <a:moveTo>
                    <a:pt x="412093" y="652026"/>
                  </a:moveTo>
                  <a:lnTo>
                    <a:pt x="412876" y="717296"/>
                  </a:lnTo>
                  <a:lnTo>
                    <a:pt x="469391" y="683513"/>
                  </a:lnTo>
                  <a:lnTo>
                    <a:pt x="412093" y="652026"/>
                  </a:lnTo>
                  <a:close/>
                </a:path>
                <a:path w="490219" h="781685">
                  <a:moveTo>
                    <a:pt x="411185" y="576337"/>
                  </a:moveTo>
                  <a:lnTo>
                    <a:pt x="412093" y="652026"/>
                  </a:lnTo>
                  <a:lnTo>
                    <a:pt x="469391" y="683513"/>
                  </a:lnTo>
                  <a:lnTo>
                    <a:pt x="412876" y="717296"/>
                  </a:lnTo>
                  <a:lnTo>
                    <a:pt x="450299" y="717296"/>
                  </a:lnTo>
                  <a:lnTo>
                    <a:pt x="483743" y="697230"/>
                  </a:lnTo>
                  <a:lnTo>
                    <a:pt x="411185" y="576337"/>
                  </a:lnTo>
                  <a:close/>
                </a:path>
                <a:path w="490219" h="781685">
                  <a:moveTo>
                    <a:pt x="65277" y="0"/>
                  </a:moveTo>
                  <a:lnTo>
                    <a:pt x="0" y="39116"/>
                  </a:lnTo>
                  <a:lnTo>
                    <a:pt x="345837" y="615616"/>
                  </a:lnTo>
                  <a:lnTo>
                    <a:pt x="412093" y="652026"/>
                  </a:lnTo>
                  <a:lnTo>
                    <a:pt x="411185" y="576337"/>
                  </a:lnTo>
                  <a:lnTo>
                    <a:pt x="65277" y="0"/>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en-GB"/>
            </a:p>
          </p:txBody>
        </p:sp>
        <p:sp>
          <p:nvSpPr>
            <p:cNvPr id="34830" name="object 6"/>
            <p:cNvSpPr>
              <a:spLocks noChangeArrowheads="1"/>
            </p:cNvSpPr>
            <p:nvPr/>
          </p:nvSpPr>
          <p:spPr bwMode="auto">
            <a:xfrm>
              <a:off x="8567234" y="4162425"/>
              <a:ext cx="1628775" cy="2479675"/>
            </a:xfrm>
            <a:prstGeom prst="rect">
              <a:avLst/>
            </a:prstGeom>
            <a:blipFill dpi="0" rotWithShape="1">
              <a:blip r:embed="rId6"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4831" name="object 4"/>
            <p:cNvSpPr>
              <a:spLocks/>
            </p:cNvSpPr>
            <p:nvPr/>
          </p:nvSpPr>
          <p:spPr bwMode="auto">
            <a:xfrm rot="19997842">
              <a:off x="9586408" y="4532312"/>
              <a:ext cx="685800" cy="228600"/>
            </a:xfrm>
            <a:custGeom>
              <a:avLst/>
              <a:gdLst>
                <a:gd name="T0" fmla="*/ 114300 w 685800"/>
                <a:gd name="T1" fmla="*/ 0 h 228600"/>
                <a:gd name="T2" fmla="*/ 0 w 685800"/>
                <a:gd name="T3" fmla="*/ 114300 h 228600"/>
                <a:gd name="T4" fmla="*/ 114300 w 685800"/>
                <a:gd name="T5" fmla="*/ 228600 h 228600"/>
                <a:gd name="T6" fmla="*/ 114300 w 685800"/>
                <a:gd name="T7" fmla="*/ 171450 h 228600"/>
                <a:gd name="T8" fmla="*/ 685800 w 685800"/>
                <a:gd name="T9" fmla="*/ 171450 h 228600"/>
                <a:gd name="T10" fmla="*/ 685800 w 685800"/>
                <a:gd name="T11" fmla="*/ 57150 h 228600"/>
                <a:gd name="T12" fmla="*/ 114300 w 685800"/>
                <a:gd name="T13" fmla="*/ 57150 h 228600"/>
                <a:gd name="T14" fmla="*/ 114300 w 685800"/>
                <a:gd name="T15" fmla="*/ 0 h 228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5800" h="228600">
                  <a:moveTo>
                    <a:pt x="114300" y="0"/>
                  </a:moveTo>
                  <a:lnTo>
                    <a:pt x="0" y="114300"/>
                  </a:lnTo>
                  <a:lnTo>
                    <a:pt x="114300" y="228600"/>
                  </a:lnTo>
                  <a:lnTo>
                    <a:pt x="114300" y="171450"/>
                  </a:lnTo>
                  <a:lnTo>
                    <a:pt x="685800" y="171450"/>
                  </a:lnTo>
                  <a:lnTo>
                    <a:pt x="685800" y="57150"/>
                  </a:lnTo>
                  <a:lnTo>
                    <a:pt x="114300" y="57150"/>
                  </a:lnTo>
                  <a:lnTo>
                    <a:pt x="114300" y="0"/>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en-GB"/>
            </a:p>
          </p:txBody>
        </p:sp>
      </p:grpSp>
      <p:sp>
        <p:nvSpPr>
          <p:cNvPr id="18" name="Rectangle 17"/>
          <p:cNvSpPr/>
          <p:nvPr/>
        </p:nvSpPr>
        <p:spPr>
          <a:xfrm>
            <a:off x="5181600" y="97971"/>
            <a:ext cx="6858000" cy="1131079"/>
          </a:xfrm>
          <a:prstGeom prst="rect">
            <a:avLst/>
          </a:prstGeom>
        </p:spPr>
        <p:txBody>
          <a:bodyPr wrap="square">
            <a:spAutoFit/>
          </a:bodyPr>
          <a:lstStyle>
            <a:lvl1pPr marL="355600" indent="-342900">
              <a:tabLst>
                <a:tab pos="355600" algn="l"/>
              </a:tabLst>
              <a:defRPr>
                <a:solidFill>
                  <a:schemeClr val="tx1"/>
                </a:solidFill>
                <a:latin typeface="Arial" panose="020B0604020202020204" pitchFamily="34" charset="0"/>
              </a:defRPr>
            </a:lvl1pPr>
            <a:lvl2pPr marL="742950" indent="-285750">
              <a:tabLst>
                <a:tab pos="355600" algn="l"/>
              </a:tabLst>
              <a:defRPr>
                <a:solidFill>
                  <a:schemeClr val="tx1"/>
                </a:solidFill>
                <a:latin typeface="Arial" panose="020B0604020202020204" pitchFamily="34" charset="0"/>
              </a:defRPr>
            </a:lvl2pPr>
            <a:lvl3pPr marL="1143000" indent="-228600">
              <a:tabLst>
                <a:tab pos="355600" algn="l"/>
              </a:tabLst>
              <a:defRPr>
                <a:solidFill>
                  <a:schemeClr val="tx1"/>
                </a:solidFill>
                <a:latin typeface="Arial" panose="020B0604020202020204" pitchFamily="34" charset="0"/>
              </a:defRPr>
            </a:lvl3pPr>
            <a:lvl4pPr marL="1600200" indent="-228600">
              <a:tabLst>
                <a:tab pos="355600" algn="l"/>
              </a:tabLst>
              <a:defRPr>
                <a:solidFill>
                  <a:schemeClr val="tx1"/>
                </a:solidFill>
                <a:latin typeface="Arial" panose="020B0604020202020204" pitchFamily="34" charset="0"/>
              </a:defRPr>
            </a:lvl4pPr>
            <a:lvl5pPr marL="2057400" indent="-228600">
              <a:tabLst>
                <a:tab pos="3556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556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556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556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55600" algn="l"/>
              </a:tabLst>
              <a:defRPr>
                <a:solidFill>
                  <a:schemeClr val="tx1"/>
                </a:solidFill>
                <a:latin typeface="Arial" panose="020B0604020202020204" pitchFamily="34" charset="0"/>
              </a:defRPr>
            </a:lvl9pPr>
          </a:lstStyle>
          <a:p>
            <a:pPr eaLnBrk="1" hangingPunct="1">
              <a:spcBef>
                <a:spcPts val="100"/>
              </a:spcBef>
            </a:pPr>
            <a:r>
              <a:rPr lang="en-US" altLang="en-US" sz="4000" b="1" baseline="30000" dirty="0" smtClean="0">
                <a:solidFill>
                  <a:srgbClr val="FFFF00"/>
                </a:solidFill>
                <a:cs typeface="Arial" panose="020B0604020202020204" pitchFamily="34" charset="0"/>
              </a:rPr>
              <a:t>Thyroid Metastases Study </a:t>
            </a:r>
            <a:endParaRPr lang="sr-Latn-RS" altLang="en-US" sz="4000" b="1" baseline="30000" dirty="0" smtClean="0">
              <a:solidFill>
                <a:srgbClr val="FFFF00"/>
              </a:solidFill>
              <a:cs typeface="Arial" panose="020B0604020202020204" pitchFamily="34" charset="0"/>
            </a:endParaRPr>
          </a:p>
          <a:p>
            <a:pPr eaLnBrk="1" hangingPunct="1">
              <a:spcBef>
                <a:spcPts val="100"/>
              </a:spcBef>
            </a:pPr>
            <a:r>
              <a:rPr lang="en-US" altLang="en-US" sz="4000" b="1" baseline="30000" dirty="0" smtClean="0">
                <a:solidFill>
                  <a:srgbClr val="FFFF00"/>
                </a:solidFill>
                <a:cs typeface="Arial" panose="020B0604020202020204" pitchFamily="34" charset="0"/>
              </a:rPr>
              <a:t>(</a:t>
            </a:r>
            <a:r>
              <a:rPr lang="en-US" altLang="en-US" sz="4000" b="1" baseline="30000" dirty="0" smtClean="0">
                <a:solidFill>
                  <a:srgbClr val="FFFF00"/>
                </a:solidFill>
                <a:cs typeface="Arial" panose="020B0604020202020204" pitchFamily="34" charset="0"/>
              </a:rPr>
              <a:t>I-123 or I-131 as Sodium Iodide)</a:t>
            </a:r>
            <a:endParaRPr lang="en-US" altLang="en-US" sz="4000" dirty="0">
              <a:solidFill>
                <a:srgbClr val="FFFF00"/>
              </a:solidFill>
            </a:endParaRPr>
          </a:p>
        </p:txBody>
      </p:sp>
      <p:grpSp>
        <p:nvGrpSpPr>
          <p:cNvPr id="6" name="Group 5"/>
          <p:cNvGrpSpPr/>
          <p:nvPr/>
        </p:nvGrpSpPr>
        <p:grpSpPr>
          <a:xfrm>
            <a:off x="164630" y="97971"/>
            <a:ext cx="4343400" cy="6862629"/>
            <a:chOff x="164630" y="97971"/>
            <a:chExt cx="4343400" cy="6862629"/>
          </a:xfrm>
        </p:grpSpPr>
        <p:pic>
          <p:nvPicPr>
            <p:cNvPr id="3" name="Picture 2"/>
            <p:cNvPicPr>
              <a:picLocks noChangeAspect="1"/>
            </p:cNvPicPr>
            <p:nvPr/>
          </p:nvPicPr>
          <p:blipFill>
            <a:blip r:embed="rId7" cstate="print"/>
            <a:stretch>
              <a:fillRect/>
            </a:stretch>
          </p:blipFill>
          <p:spPr>
            <a:xfrm>
              <a:off x="164630" y="97971"/>
              <a:ext cx="4343400" cy="6862629"/>
            </a:xfrm>
            <a:prstGeom prst="rect">
              <a:avLst/>
            </a:prstGeom>
          </p:spPr>
        </p:pic>
        <p:sp>
          <p:nvSpPr>
            <p:cNvPr id="4" name="Rectangle 3"/>
            <p:cNvSpPr/>
            <p:nvPr/>
          </p:nvSpPr>
          <p:spPr bwMode="auto">
            <a:xfrm>
              <a:off x="164630" y="97971"/>
              <a:ext cx="216370" cy="435429"/>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 name="Rectangle 4"/>
            <p:cNvSpPr/>
            <p:nvPr/>
          </p:nvSpPr>
          <p:spPr bwMode="auto">
            <a:xfrm>
              <a:off x="2289175" y="174171"/>
              <a:ext cx="225425" cy="283029"/>
            </a:xfrm>
            <a:prstGeom prst="rect">
              <a:avLst/>
            </a:prstGeom>
            <a:solidFill>
              <a:schemeClr val="accent4">
                <a:lumMod val="1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9" name="Rectangle 18"/>
            <p:cNvSpPr/>
            <p:nvPr/>
          </p:nvSpPr>
          <p:spPr bwMode="auto">
            <a:xfrm>
              <a:off x="1902059" y="4945728"/>
              <a:ext cx="225425" cy="283029"/>
            </a:xfrm>
            <a:prstGeom prst="rect">
              <a:avLst/>
            </a:prstGeom>
            <a:solidFill>
              <a:schemeClr val="accent4">
                <a:lumMod val="1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sp>
        <p:nvSpPr>
          <p:cNvPr id="20" name="Rectangle 19"/>
          <p:cNvSpPr/>
          <p:nvPr/>
        </p:nvSpPr>
        <p:spPr>
          <a:xfrm>
            <a:off x="4800600" y="1143000"/>
            <a:ext cx="7010400" cy="1569660"/>
          </a:xfrm>
          <a:prstGeom prst="rect">
            <a:avLst/>
          </a:prstGeom>
        </p:spPr>
        <p:txBody>
          <a:bodyPr wrap="square">
            <a:spAutoFit/>
          </a:bodyPr>
          <a:lstStyle/>
          <a:p>
            <a:r>
              <a:rPr lang="en-US" sz="2400" b="1" dirty="0" smtClean="0"/>
              <a:t>Indications:</a:t>
            </a:r>
          </a:p>
          <a:p>
            <a:r>
              <a:rPr lang="en-US" sz="2400" dirty="0" smtClean="0"/>
              <a:t>Detection and localization of persistent or recurrent local or distant functioning thyroid</a:t>
            </a:r>
          </a:p>
          <a:p>
            <a:r>
              <a:rPr lang="en-US" sz="2400" dirty="0" smtClean="0"/>
              <a:t>cancer.</a:t>
            </a:r>
            <a:endParaRPr lang="en-US" sz="2400" dirty="0"/>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sp>
        <p:nvSpPr>
          <p:cNvPr id="4" name="Rectangle 3"/>
          <p:cNvSpPr/>
          <p:nvPr/>
        </p:nvSpPr>
        <p:spPr>
          <a:xfrm>
            <a:off x="1143000" y="280988"/>
            <a:ext cx="10058400" cy="2185214"/>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eaLnBrk="1" hangingPunct="1">
              <a:spcBef>
                <a:spcPts val="100"/>
              </a:spcBef>
            </a:pPr>
            <a:r>
              <a:rPr lang="sr-Latn-RS" altLang="en-US" sz="3600" b="1" dirty="0" smtClean="0">
                <a:solidFill>
                  <a:srgbClr val="FFFF66"/>
                </a:solidFill>
                <a:cs typeface="Arial" panose="020B0604020202020204" pitchFamily="34" charset="0"/>
              </a:rPr>
              <a:t>TUMOR-SEEKING RF</a:t>
            </a:r>
          </a:p>
          <a:p>
            <a:pPr algn="ctr" eaLnBrk="1" hangingPunct="1"/>
            <a:endParaRPr lang="sr-Cyrl-RS" altLang="en-US" sz="2800" dirty="0">
              <a:latin typeface="+mn-lt"/>
              <a:ea typeface="Cambria" panose="02040503050406030204" pitchFamily="18" charset="0"/>
              <a:cs typeface="Cambria" panose="02040503050406030204" pitchFamily="18" charset="0"/>
            </a:endParaRPr>
          </a:p>
          <a:p>
            <a:pPr eaLnBrk="1" hangingPunct="1"/>
            <a:r>
              <a:rPr lang="sr-Latn-CS" altLang="en-US" sz="2400" dirty="0" smtClean="0">
                <a:latin typeface="+mn-lt"/>
                <a:ea typeface="Cambria" panose="02040503050406030204" pitchFamily="18" charset="0"/>
                <a:cs typeface="Cambria" panose="02040503050406030204" pitchFamily="18" charset="0"/>
              </a:rPr>
              <a:t>“</a:t>
            </a:r>
            <a:r>
              <a:rPr lang="sr-Latn-RS" altLang="en-US" sz="2400" dirty="0" smtClean="0">
                <a:latin typeface="+mn-lt"/>
                <a:ea typeface="Cambria" panose="02040503050406030204" pitchFamily="18" charset="0"/>
                <a:cs typeface="Cambria" panose="02040503050406030204" pitchFamily="18" charset="0"/>
              </a:rPr>
              <a:t>POSITIVE</a:t>
            </a:r>
            <a:r>
              <a:rPr lang="sr-Latn-CS" altLang="en-US" sz="2400" dirty="0" smtClean="0">
                <a:latin typeface="+mn-lt"/>
                <a:ea typeface="Cambria" panose="02040503050406030204" pitchFamily="18" charset="0"/>
                <a:cs typeface="Cambria" panose="02040503050406030204" pitchFamily="18" charset="0"/>
              </a:rPr>
              <a:t>” </a:t>
            </a:r>
            <a:r>
              <a:rPr lang="sr-Latn-RS" altLang="en-US" sz="2400" dirty="0" smtClean="0">
                <a:latin typeface="+mn-lt"/>
                <a:ea typeface="Cambria" panose="02040503050406030204" pitchFamily="18" charset="0"/>
                <a:cs typeface="Cambria" panose="02040503050406030204" pitchFamily="18" charset="0"/>
              </a:rPr>
              <a:t>UPTAKE </a:t>
            </a:r>
            <a:r>
              <a:rPr lang="sr-Cyrl-RS" altLang="en-US" sz="2400" dirty="0" smtClean="0">
                <a:latin typeface="+mn-lt"/>
                <a:ea typeface="Cambria" panose="02040503050406030204" pitchFamily="18" charset="0"/>
                <a:cs typeface="Cambria" panose="02040503050406030204" pitchFamily="18" charset="0"/>
              </a:rPr>
              <a:t>- </a:t>
            </a:r>
            <a:r>
              <a:rPr lang="en-US" sz="2400" dirty="0" smtClean="0"/>
              <a:t>MORE INTENSIVE ACCUMULATIONS OR "HOT" </a:t>
            </a:r>
            <a:r>
              <a:rPr lang="sr-Latn-RS" sz="2400" dirty="0" smtClean="0"/>
              <a:t>SPOTS </a:t>
            </a:r>
            <a:r>
              <a:rPr lang="en-US" sz="2400" dirty="0" smtClean="0"/>
              <a:t>WHERE </a:t>
            </a:r>
            <a:r>
              <a:rPr lang="en-US" sz="2400" dirty="0" smtClean="0"/>
              <a:t>THE TUMOR IS LOCATED IN THE </a:t>
            </a:r>
            <a:r>
              <a:rPr lang="sr-Latn-RS" sz="2400" dirty="0" smtClean="0"/>
              <a:t>BODY</a:t>
            </a:r>
            <a:endParaRPr lang="sr-Latn-CS" altLang="en-US" sz="2400" dirty="0">
              <a:latin typeface="+mn-lt"/>
              <a:ea typeface="Cambria" panose="02040503050406030204" pitchFamily="18" charset="0"/>
              <a:cs typeface="Cambria" panose="02040503050406030204" pitchFamily="18" charset="0"/>
            </a:endParaRPr>
          </a:p>
          <a:p>
            <a:pPr eaLnBrk="1" hangingPunct="1"/>
            <a:endParaRPr lang="sr-Cyrl-RS" altLang="en-US" sz="2400" dirty="0">
              <a:latin typeface="+mn-lt"/>
              <a:ea typeface="Cambria" panose="02040503050406030204" pitchFamily="18" charset="0"/>
              <a:cs typeface="Cambria" panose="02040503050406030204" pitchFamily="18" charset="0"/>
            </a:endParaRPr>
          </a:p>
        </p:txBody>
      </p:sp>
      <p:sp>
        <p:nvSpPr>
          <p:cNvPr id="5" name="Rectangle 4"/>
          <p:cNvSpPr/>
          <p:nvPr/>
        </p:nvSpPr>
        <p:spPr>
          <a:xfrm>
            <a:off x="76200" y="2133600"/>
            <a:ext cx="11963400" cy="2308324"/>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en-US" sz="2400" dirty="0" smtClean="0">
                <a:cs typeface="Arial" pitchFamily="34" charset="0"/>
              </a:rPr>
              <a:t>Ag-Ab </a:t>
            </a:r>
            <a:r>
              <a:rPr lang="sr-Latn-RS" altLang="en-US" sz="2400" dirty="0" smtClean="0">
                <a:cs typeface="Arial" pitchFamily="34" charset="0"/>
              </a:rPr>
              <a:t> </a:t>
            </a:r>
            <a:r>
              <a:rPr lang="sr-Latn-RS" altLang="en-US" sz="2400" dirty="0" smtClean="0">
                <a:ea typeface="Cambria" panose="02040503050406030204" pitchFamily="18" charset="0"/>
                <a:cs typeface="Arial" pitchFamily="34" charset="0"/>
              </a:rPr>
              <a:t>SPECIFIC TUMOR UPTAKE</a:t>
            </a:r>
            <a:endParaRPr lang="sr-Latn-RS" altLang="en-US" sz="2400" dirty="0" smtClean="0">
              <a:ea typeface="Cambria" panose="02040503050406030204" pitchFamily="18" charset="0"/>
              <a:cs typeface="Arial" pitchFamily="34" charset="0"/>
            </a:endParaRPr>
          </a:p>
          <a:p>
            <a:r>
              <a:rPr lang="en-US" sz="2400" dirty="0" err="1" smtClean="0">
                <a:cs typeface="Arial" pitchFamily="34" charset="0"/>
              </a:rPr>
              <a:t>Radioimmunoscintigraphy</a:t>
            </a:r>
            <a:r>
              <a:rPr lang="en-US" sz="2400" dirty="0" smtClean="0">
                <a:cs typeface="Arial" pitchFamily="34" charset="0"/>
              </a:rPr>
              <a:t> is presented as a new imaging modality in nuclear medicine, using specific antigen-antibody interactions. Monoclonal antibodies to tumor-associated antigens facilitate the characterization of molecular differences between tumors and normal cells. </a:t>
            </a:r>
            <a:r>
              <a:rPr lang="en-US" sz="2400" dirty="0" err="1" smtClean="0">
                <a:cs typeface="Arial" pitchFamily="34" charset="0"/>
              </a:rPr>
              <a:t>Labelled</a:t>
            </a:r>
            <a:r>
              <a:rPr lang="en-US" sz="2400" dirty="0" smtClean="0">
                <a:cs typeface="Arial" pitchFamily="34" charset="0"/>
              </a:rPr>
              <a:t> with gamma-emitting radioisotopes like I-131, I-123, In-111, and Tc99M, these antibodies can be used for in-vivo imaging</a:t>
            </a:r>
            <a:endParaRPr lang="sr-Latn-CS" altLang="en-US" sz="2400" dirty="0">
              <a:ea typeface="Cambria" panose="02040503050406030204" pitchFamily="18" charset="0"/>
              <a:cs typeface="Arial" pitchFamily="34" charset="0"/>
            </a:endParaRPr>
          </a:p>
        </p:txBody>
      </p:sp>
      <p:pic>
        <p:nvPicPr>
          <p:cNvPr id="6" name="Picture 4" descr="IgG-Cleavage-Sites"/>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991600" y="4572000"/>
            <a:ext cx="2286000"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b="67728"/>
          <a:stretch>
            <a:fillRect/>
          </a:stretch>
        </p:blipFill>
        <p:spPr bwMode="auto">
          <a:xfrm>
            <a:off x="1828800" y="4876800"/>
            <a:ext cx="5430981" cy="1633538"/>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pic>
        <p:nvPicPr>
          <p:cNvPr id="38915" name="Picture 7"/>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1352" y="2024063"/>
            <a:ext cx="5861269" cy="457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6" name="Rectangle 2"/>
          <p:cNvSpPr>
            <a:spLocks noChangeArrowheads="1"/>
          </p:cNvSpPr>
          <p:nvPr/>
        </p:nvSpPr>
        <p:spPr bwMode="auto">
          <a:xfrm>
            <a:off x="304800" y="1038691"/>
            <a:ext cx="579596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en-US" sz="2400" dirty="0"/>
              <a:t>Специфична акумулација у тумору (имунска специфичност Ag-Ab)</a:t>
            </a:r>
          </a:p>
        </p:txBody>
      </p:sp>
      <p:sp>
        <p:nvSpPr>
          <p:cNvPr id="4" name="Rectangle 3"/>
          <p:cNvSpPr/>
          <p:nvPr/>
        </p:nvSpPr>
        <p:spPr>
          <a:xfrm>
            <a:off x="2954829" y="103049"/>
            <a:ext cx="6646371" cy="523220"/>
          </a:xfrm>
          <a:prstGeom prst="rect">
            <a:avLst/>
          </a:prstGeom>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b="1" dirty="0">
                <a:solidFill>
                  <a:srgbClr val="FFFF00"/>
                </a:solidFill>
                <a:latin typeface="Tahoma" panose="020B0604030504040204" pitchFamily="34" charset="0"/>
                <a:cs typeface="Tahoma" panose="020B0604030504040204" pitchFamily="34" charset="0"/>
              </a:rPr>
              <a:t>ТУМОРОТРОПНИ</a:t>
            </a:r>
            <a:r>
              <a:rPr lang="sr-Latn-CS" altLang="en-US" sz="2800" b="1" dirty="0">
                <a:solidFill>
                  <a:srgbClr val="FFFF00"/>
                </a:solidFill>
                <a:latin typeface="Tahoma" panose="020B0604030504040204" pitchFamily="34" charset="0"/>
                <a:cs typeface="Tahoma" panose="020B0604030504040204" pitchFamily="34" charset="0"/>
              </a:rPr>
              <a:t> </a:t>
            </a:r>
            <a:r>
              <a:rPr lang="en-US" altLang="en-US" sz="2800" b="1" dirty="0">
                <a:solidFill>
                  <a:srgbClr val="FFFF00"/>
                </a:solidFill>
                <a:latin typeface="Tahoma" panose="020B0604030504040204" pitchFamily="34" charset="0"/>
                <a:cs typeface="Tahoma" panose="020B0604030504040204" pitchFamily="34" charset="0"/>
              </a:rPr>
              <a:t>РАДИОФАРМАЦИ</a:t>
            </a:r>
          </a:p>
        </p:txBody>
      </p:sp>
      <p:pic>
        <p:nvPicPr>
          <p:cNvPr id="38918" name="Picture 4" descr="IgG-Cleavage-Site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001000" y="2895600"/>
            <a:ext cx="3200400" cy="320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9"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b="67728"/>
          <a:stretch>
            <a:fillRect/>
          </a:stretch>
        </p:blipFill>
        <p:spPr bwMode="auto">
          <a:xfrm>
            <a:off x="6524812" y="838200"/>
            <a:ext cx="5430981" cy="1633538"/>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524000" y="4419600"/>
            <a:ext cx="3048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 name="Title 12"/>
          <p:cNvSpPr>
            <a:spLocks noGrp="1"/>
          </p:cNvSpPr>
          <p:nvPr>
            <p:ph type="title"/>
          </p:nvPr>
        </p:nvSpPr>
        <p:spPr>
          <a:xfrm>
            <a:off x="2743200" y="0"/>
            <a:ext cx="7162800" cy="736846"/>
          </a:xfrm>
        </p:spPr>
        <p:txBody>
          <a:bodyPr>
            <a:normAutofit/>
          </a:bodyPr>
          <a:lstStyle/>
          <a:p>
            <a:pPr>
              <a:defRPr/>
            </a:pPr>
            <a:r>
              <a:rPr lang="sr-Latn-RS" sz="3600" b="1" dirty="0" smtClean="0"/>
              <a:t>PROSTATE CANCER</a:t>
            </a:r>
            <a:endParaRPr lang="sr-Latn-CS" sz="3600" b="1" dirty="0"/>
          </a:p>
        </p:txBody>
      </p:sp>
      <p:sp>
        <p:nvSpPr>
          <p:cNvPr id="40964" name="Rectangle 13"/>
          <p:cNvSpPr>
            <a:spLocks noChangeArrowheads="1"/>
          </p:cNvSpPr>
          <p:nvPr/>
        </p:nvSpPr>
        <p:spPr bwMode="auto">
          <a:xfrm>
            <a:off x="866948" y="815449"/>
            <a:ext cx="229947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en-US" sz="2800" dirty="0" smtClean="0">
                <a:latin typeface="+mn-lt"/>
                <a:ea typeface="Cambria" panose="02040503050406030204" pitchFamily="18" charset="0"/>
                <a:cs typeface="Cambria" panose="02040503050406030204" pitchFamily="18" charset="0"/>
              </a:rPr>
              <a:t>anti-PSMA At</a:t>
            </a:r>
            <a:endParaRPr lang="sr-Latn-CS" altLang="en-US" sz="2800" dirty="0">
              <a:latin typeface="+mn-lt"/>
              <a:ea typeface="Cambria" panose="02040503050406030204" pitchFamily="18" charset="0"/>
              <a:cs typeface="Cambria" panose="02040503050406030204" pitchFamily="18" charset="0"/>
            </a:endParaRPr>
          </a:p>
        </p:txBody>
      </p:sp>
      <p:pic>
        <p:nvPicPr>
          <p:cNvPr id="4096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l="262" t="-4526" r="47896" b="4526"/>
          <a:stretch>
            <a:fillRect/>
          </a:stretch>
        </p:blipFill>
        <p:spPr bwMode="auto">
          <a:xfrm>
            <a:off x="0" y="1472352"/>
            <a:ext cx="4572000" cy="53856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txBox="1">
            <a:spLocks/>
          </p:cNvSpPr>
          <p:nvPr/>
        </p:nvSpPr>
        <p:spPr bwMode="auto">
          <a:xfrm>
            <a:off x="0" y="1143000"/>
            <a:ext cx="4800600" cy="605931"/>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algn="l" eaLnBrk="1" hangingPunct="1">
              <a:defRPr/>
            </a:pPr>
            <a:r>
              <a:rPr lang="en-US" altLang="en-US" sz="2000" kern="0" baseline="30000" dirty="0">
                <a:effectLst/>
                <a:latin typeface="+mn-lt"/>
                <a:ea typeface="Tahoma" panose="020B0604030504040204" pitchFamily="34" charset="0"/>
                <a:cs typeface="Tahoma" panose="020B0604030504040204" pitchFamily="34" charset="0"/>
              </a:rPr>
              <a:t>111</a:t>
            </a:r>
            <a:r>
              <a:rPr lang="en-US" altLang="en-US" sz="2000" kern="0" dirty="0">
                <a:effectLst/>
                <a:latin typeface="+mn-lt"/>
                <a:ea typeface="Tahoma" panose="020B0604030504040204" pitchFamily="34" charset="0"/>
                <a:cs typeface="Tahoma" panose="020B0604030504040204" pitchFamily="34" charset="0"/>
              </a:rPr>
              <a:t>In </a:t>
            </a:r>
            <a:r>
              <a:rPr lang="en-US" altLang="en-US" sz="2000" kern="0" dirty="0" err="1">
                <a:effectLst/>
                <a:latin typeface="+mn-lt"/>
                <a:ea typeface="Tahoma" panose="020B0604030504040204" pitchFamily="34" charset="0"/>
                <a:cs typeface="Tahoma" panose="020B0604030504040204" pitchFamily="34" charset="0"/>
              </a:rPr>
              <a:t>capromab</a:t>
            </a:r>
            <a:r>
              <a:rPr lang="en-US" altLang="en-US" sz="2000" kern="0" dirty="0">
                <a:effectLst/>
                <a:latin typeface="+mn-lt"/>
                <a:ea typeface="Tahoma" panose="020B0604030504040204" pitchFamily="34" charset="0"/>
                <a:cs typeface="Tahoma" panose="020B0604030504040204" pitchFamily="34" charset="0"/>
              </a:rPr>
              <a:t> </a:t>
            </a:r>
            <a:r>
              <a:rPr lang="en-US" altLang="en-US" sz="2000" kern="0" dirty="0" err="1">
                <a:effectLst/>
                <a:latin typeface="+mn-lt"/>
                <a:ea typeface="Tahoma" panose="020B0604030504040204" pitchFamily="34" charset="0"/>
                <a:cs typeface="Tahoma" panose="020B0604030504040204" pitchFamily="34" charset="0"/>
              </a:rPr>
              <a:t>pendetide</a:t>
            </a:r>
            <a:r>
              <a:rPr lang="en-US" altLang="en-US" sz="2000" kern="0" dirty="0">
                <a:effectLst/>
                <a:latin typeface="+mn-lt"/>
                <a:ea typeface="Tahoma" panose="020B0604030504040204" pitchFamily="34" charset="0"/>
                <a:cs typeface="Tahoma" panose="020B0604030504040204" pitchFamily="34" charset="0"/>
              </a:rPr>
              <a:t> (</a:t>
            </a:r>
            <a:r>
              <a:rPr lang="en-US" altLang="en-US" sz="2000" kern="0" dirty="0" err="1">
                <a:effectLst/>
                <a:latin typeface="+mn-lt"/>
                <a:ea typeface="Tahoma" panose="020B0604030504040204" pitchFamily="34" charset="0"/>
                <a:cs typeface="Tahoma" panose="020B0604030504040204" pitchFamily="34" charset="0"/>
              </a:rPr>
              <a:t>Prostascint</a:t>
            </a:r>
            <a:r>
              <a:rPr lang="en-US" altLang="en-US" sz="2000" kern="0" dirty="0">
                <a:effectLst/>
                <a:latin typeface="+mn-lt"/>
                <a:ea typeface="Tahoma" panose="020B0604030504040204" pitchFamily="34" charset="0"/>
                <a:cs typeface="Tahoma" panose="020B0604030504040204" pitchFamily="34" charset="0"/>
              </a:rPr>
              <a:t>)</a:t>
            </a:r>
          </a:p>
        </p:txBody>
      </p:sp>
      <p:pic>
        <p:nvPicPr>
          <p:cNvPr id="8" name="Picture 8"/>
          <p:cNvPicPr>
            <a:picLocks noChangeAspect="1"/>
          </p:cNvPicPr>
          <p:nvPr/>
        </p:nvPicPr>
        <p:blipFill>
          <a:blip r:embed="rId4" cstate="print"/>
          <a:srcRect/>
          <a:stretch>
            <a:fillRect/>
          </a:stretch>
        </p:blipFill>
        <p:spPr bwMode="auto">
          <a:xfrm>
            <a:off x="5105400" y="3259542"/>
            <a:ext cx="6400800" cy="3598458"/>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xmlns="" val="0"/>
              </a:ext>
            </a:extLst>
          </a:blip>
          <a:srcRect l="4569" t="4444" r="4822" b="56667"/>
          <a:stretch>
            <a:fillRect/>
          </a:stretch>
        </p:blipFill>
        <p:spPr>
          <a:xfrm>
            <a:off x="4953000" y="1295400"/>
            <a:ext cx="6705600" cy="1972235"/>
          </a:xfrm>
          <a:prstGeom prst="rect">
            <a:avLst/>
          </a:prstGeom>
        </p:spPr>
      </p:pic>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34006" y="858187"/>
            <a:ext cx="8229600" cy="4525962"/>
          </a:xfrm>
        </p:spPr>
        <p:txBody>
          <a:bodyPr/>
          <a:lstStyle/>
          <a:p>
            <a:pPr>
              <a:defRPr/>
            </a:pPr>
            <a:r>
              <a:rPr lang="sr-Latn-CS" dirty="0" smtClean="0">
                <a:latin typeface="Cambria" panose="02040503050406030204" pitchFamily="18" charset="0"/>
                <a:ea typeface="Cambria" panose="02040503050406030204" pitchFamily="18" charset="0"/>
              </a:rPr>
              <a:t>HER2/neu receptor</a:t>
            </a:r>
            <a:r>
              <a:rPr lang="sr-Cyrl-RS" dirty="0" smtClean="0">
                <a:latin typeface="Cambria" panose="02040503050406030204" pitchFamily="18" charset="0"/>
                <a:ea typeface="Cambria" panose="02040503050406030204" pitchFamily="18" charset="0"/>
              </a:rPr>
              <a:t> </a:t>
            </a:r>
            <a:r>
              <a:rPr lang="sr-Cyrl-RS" sz="2000" dirty="0">
                <a:latin typeface="Cambria" panose="02040503050406030204" pitchFamily="18" charset="0"/>
                <a:ea typeface="Cambria" panose="02040503050406030204" pitchFamily="18" charset="0"/>
              </a:rPr>
              <a:t>(</a:t>
            </a:r>
            <a:r>
              <a:rPr lang="en-US" sz="2000" dirty="0">
                <a:latin typeface="Cambria" panose="02040503050406030204" pitchFamily="18" charset="0"/>
                <a:ea typeface="Cambria" panose="02040503050406030204" pitchFamily="18" charset="0"/>
              </a:rPr>
              <a:t>human epidermal growth factor 2</a:t>
            </a:r>
            <a:r>
              <a:rPr lang="sr-Cyrl-RS" sz="2000" dirty="0">
                <a:latin typeface="Cambria" panose="02040503050406030204" pitchFamily="18" charset="0"/>
                <a:ea typeface="Cambria" panose="02040503050406030204" pitchFamily="18" charset="0"/>
              </a:rPr>
              <a:t>)</a:t>
            </a:r>
            <a:r>
              <a:rPr lang="sr-Latn-CS" sz="2000" dirty="0">
                <a:latin typeface="Cambria" panose="02040503050406030204" pitchFamily="18" charset="0"/>
                <a:ea typeface="Cambria" panose="02040503050406030204" pitchFamily="18" charset="0"/>
              </a:rPr>
              <a:t> </a:t>
            </a:r>
          </a:p>
        </p:txBody>
      </p:sp>
      <p:sp>
        <p:nvSpPr>
          <p:cNvPr id="3" name="Title 2"/>
          <p:cNvSpPr>
            <a:spLocks noGrp="1"/>
          </p:cNvSpPr>
          <p:nvPr>
            <p:ph type="title"/>
          </p:nvPr>
        </p:nvSpPr>
        <p:spPr>
          <a:xfrm>
            <a:off x="1981200" y="1"/>
            <a:ext cx="8229600" cy="792163"/>
          </a:xfrm>
        </p:spPr>
        <p:txBody>
          <a:bodyPr>
            <a:normAutofit/>
          </a:bodyPr>
          <a:lstStyle/>
          <a:p>
            <a:pPr>
              <a:defRPr/>
            </a:pPr>
            <a:r>
              <a:rPr lang="sr-Latn-RS" sz="4000" b="1" dirty="0" smtClean="0"/>
              <a:t>BREAST CANCER</a:t>
            </a:r>
            <a:endParaRPr lang="sr-Latn-CS" sz="4000" b="1" dirty="0"/>
          </a:p>
        </p:txBody>
      </p:sp>
      <p:pic>
        <p:nvPicPr>
          <p:cNvPr id="3994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66800" y="1752600"/>
            <a:ext cx="9564013" cy="4827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25" name="Rectangle 5"/>
          <p:cNvSpPr>
            <a:spLocks noChangeArrowheads="1"/>
          </p:cNvSpPr>
          <p:nvPr/>
        </p:nvSpPr>
        <p:spPr bwMode="auto">
          <a:xfrm>
            <a:off x="685800" y="228600"/>
            <a:ext cx="10820399" cy="646331"/>
          </a:xfrm>
          <a:prstGeom prst="rect">
            <a:avLst/>
          </a:prstGeom>
          <a:noFill/>
          <a:ln w="9525">
            <a:noFill/>
            <a:miter lim="800000"/>
            <a:headEnd/>
            <a:tailEnd/>
          </a:ln>
          <a:effectLst/>
        </p:spPr>
        <p:txBody>
          <a:bodyPr wrap="square">
            <a:spAutoFit/>
          </a:bodyPr>
          <a:lstStyle/>
          <a:p>
            <a:pPr algn="ctr" eaLnBrk="1" hangingPunct="1">
              <a:defRPr/>
            </a:pPr>
            <a:r>
              <a:rPr lang="sr-Latn-RS" sz="3600" b="1" cap="small" dirty="0" smtClean="0">
                <a:solidFill>
                  <a:srgbClr val="FFFF00"/>
                </a:solidFill>
                <a:effectLst>
                  <a:outerShdw blurRad="38100" dist="38100" dir="2700000" algn="tl">
                    <a:srgbClr val="000000"/>
                  </a:outerShdw>
                </a:effectLst>
                <a:latin typeface="Tahoma" pitchFamily="34" charset="0"/>
              </a:rPr>
              <a:t>FUNCTIONAL </a:t>
            </a:r>
            <a:r>
              <a:rPr lang="sr-Latn-RS" sz="3600" b="1" i="1" cap="small" dirty="0" smtClean="0">
                <a:solidFill>
                  <a:srgbClr val="FFFF00"/>
                </a:solidFill>
                <a:effectLst>
                  <a:outerShdw blurRad="38100" dist="38100" dir="2700000" algn="tl">
                    <a:srgbClr val="000000"/>
                  </a:outerShdw>
                </a:effectLst>
                <a:latin typeface="Tahoma" pitchFamily="34" charset="0"/>
              </a:rPr>
              <a:t>IN VIVO </a:t>
            </a:r>
            <a:r>
              <a:rPr lang="sr-Latn-RS" sz="3600" b="1" cap="small" dirty="0" smtClean="0">
                <a:solidFill>
                  <a:srgbClr val="FFFF00"/>
                </a:solidFill>
                <a:effectLst>
                  <a:outerShdw blurRad="38100" dist="38100" dir="2700000" algn="tl">
                    <a:srgbClr val="000000"/>
                  </a:outerShdw>
                </a:effectLst>
                <a:latin typeface="Tahoma" pitchFamily="34" charset="0"/>
              </a:rPr>
              <a:t>DIAGNOSTIC</a:t>
            </a:r>
            <a:endParaRPr lang="en-US" sz="3600" b="1" cap="small" dirty="0">
              <a:solidFill>
                <a:srgbClr val="FFFF00"/>
              </a:solidFill>
              <a:effectLst>
                <a:outerShdw blurRad="38100" dist="38100" dir="2700000" algn="tl">
                  <a:srgbClr val="000000"/>
                </a:outerShdw>
              </a:effectLst>
              <a:latin typeface="Tahoma" pitchFamily="34" charset="0"/>
            </a:endParaRPr>
          </a:p>
        </p:txBody>
      </p:sp>
      <p:sp>
        <p:nvSpPr>
          <p:cNvPr id="45059" name="Text Box 2"/>
          <p:cNvSpPr txBox="1">
            <a:spLocks noChangeArrowheads="1"/>
          </p:cNvSpPr>
          <p:nvPr/>
        </p:nvSpPr>
        <p:spPr bwMode="auto">
          <a:xfrm>
            <a:off x="685800" y="1905000"/>
            <a:ext cx="3481388"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eaLnBrk="1" hangingPunct="1">
              <a:spcBef>
                <a:spcPct val="50000"/>
              </a:spcBef>
              <a:buClrTx/>
              <a:buSzTx/>
              <a:buFontTx/>
              <a:buNone/>
            </a:pPr>
            <a:r>
              <a:rPr lang="sr-Latn-CS" altLang="en-US" b="1" dirty="0">
                <a:solidFill>
                  <a:srgbClr val="FFFF00"/>
                </a:solidFill>
              </a:rPr>
              <a:t>Radioguided surgery</a:t>
            </a:r>
            <a:endParaRPr lang="en-US" altLang="en-US" b="1" dirty="0">
              <a:solidFill>
                <a:srgbClr val="FFFF00"/>
              </a:solidFill>
            </a:endParaRPr>
          </a:p>
        </p:txBody>
      </p:sp>
      <p:pic>
        <p:nvPicPr>
          <p:cNvPr id="45060" name="Picture 3" descr="Radioguided Surgery for Breast Cancer - Preliminary Experience in Piau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91063" y="1758951"/>
            <a:ext cx="2601912" cy="194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1" name="Picture 4" descr="Radioguided Surgery for Breast Cancer - Preliminary Experience in Piaui"/>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705601" y="4343400"/>
            <a:ext cx="2784475" cy="184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2" name="Picture 5" descr="Radioguided Surgery for Breast Cancer - Preliminary Experience in Piaui"/>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774826" y="3778250"/>
            <a:ext cx="4608513" cy="2660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3" name="Picture 8"/>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467601" y="1447800"/>
            <a:ext cx="3059113"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33400" y="228600"/>
            <a:ext cx="11125200" cy="5016758"/>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sz="3200" b="1" dirty="0" smtClean="0">
                <a:solidFill>
                  <a:srgbClr val="FFFF00"/>
                </a:solidFill>
              </a:rPr>
              <a:t>LYMPHOSCINTIGRAPHY </a:t>
            </a:r>
            <a:endParaRPr lang="sr-Latn-RS" sz="3200" b="1" dirty="0" smtClean="0">
              <a:solidFill>
                <a:srgbClr val="FFFF00"/>
              </a:solidFill>
            </a:endParaRPr>
          </a:p>
          <a:p>
            <a:pPr algn="ctr" eaLnBrk="1" hangingPunct="1"/>
            <a:endParaRPr lang="sr-Latn-RS" sz="2400" dirty="0" smtClean="0"/>
          </a:p>
          <a:p>
            <a:pPr algn="just" eaLnBrk="1" hangingPunct="1"/>
            <a:r>
              <a:rPr lang="en-US" sz="2400" dirty="0" smtClean="0"/>
              <a:t>preoperative </a:t>
            </a:r>
            <a:r>
              <a:rPr lang="en-US" sz="2400" dirty="0" smtClean="0"/>
              <a:t>and/or </a:t>
            </a:r>
            <a:r>
              <a:rPr lang="en-US" sz="2400" dirty="0" err="1" smtClean="0"/>
              <a:t>intraoperative</a:t>
            </a:r>
            <a:r>
              <a:rPr lang="en-US" sz="2400" dirty="0" smtClean="0"/>
              <a:t> detection of metastatic involvement of one or more so-called sentinel lymph nodes (English: sentinel - guardian), that is, lymph nodes that, depending on the localization of the examined malignant tumor, are first affected by lymphatic drainage from the tumor tissue. </a:t>
            </a:r>
            <a:endParaRPr lang="sr-Latn-RS" sz="2400" dirty="0" smtClean="0"/>
          </a:p>
          <a:p>
            <a:pPr algn="just" eaLnBrk="1" hangingPunct="1"/>
            <a:r>
              <a:rPr lang="sr-Latn-RS" sz="2400" dirty="0" smtClean="0"/>
              <a:t>c</a:t>
            </a:r>
            <a:r>
              <a:rPr lang="en-US" sz="2400" dirty="0" err="1" smtClean="0"/>
              <a:t>olloids</a:t>
            </a:r>
            <a:r>
              <a:rPr lang="en-US" sz="2400" dirty="0" smtClean="0"/>
              <a:t> </a:t>
            </a:r>
            <a:r>
              <a:rPr lang="en-US" sz="2400" dirty="0" smtClean="0"/>
              <a:t>with specific characteristics labeled with 99mTc is applied to the tumor or its surroundings. Preoperative </a:t>
            </a:r>
            <a:r>
              <a:rPr lang="en-US" sz="2400" dirty="0" err="1" smtClean="0"/>
              <a:t>lymphoscintigraphy</a:t>
            </a:r>
            <a:r>
              <a:rPr lang="en-US" sz="2400" dirty="0" smtClean="0"/>
              <a:t> aims to facilitate the surgeon's planning and execution of the following surgical intervention, i.e. accelerate the </a:t>
            </a:r>
            <a:r>
              <a:rPr lang="en-US" sz="2400" dirty="0" err="1" smtClean="0"/>
              <a:t>intraoperative</a:t>
            </a:r>
            <a:r>
              <a:rPr lang="en-US" sz="2400" dirty="0" smtClean="0"/>
              <a:t> detection of sentinel nodes. </a:t>
            </a:r>
            <a:endParaRPr lang="sr-Latn-RS" sz="2400" dirty="0" smtClean="0"/>
          </a:p>
          <a:p>
            <a:pPr algn="just" eaLnBrk="1" hangingPunct="1"/>
            <a:r>
              <a:rPr lang="en-US" sz="2400" dirty="0" smtClean="0"/>
              <a:t>During </a:t>
            </a:r>
            <a:r>
              <a:rPr lang="en-US" sz="2400" dirty="0" smtClean="0"/>
              <a:t>the surgical intervention itself, the suspicious sentinel lymph node is first identified, thanks to the previous application of </a:t>
            </a:r>
            <a:r>
              <a:rPr lang="en-US" sz="2400" dirty="0" err="1" smtClean="0"/>
              <a:t>radiocolloid</a:t>
            </a:r>
            <a:r>
              <a:rPr lang="en-US" sz="2400" dirty="0" smtClean="0"/>
              <a:t> and registration of radioactivity in the zone of the operative field using a scintillation detector.</a:t>
            </a:r>
            <a:endParaRPr lang="en-US" altLang="en-US" sz="2400" dirty="0">
              <a:solidFill>
                <a:srgbClr val="FFFF00"/>
              </a:solidFill>
              <a:latin typeface="Tahoma" panose="020B0604030504040204" pitchFamily="34" charset="0"/>
              <a:cs typeface="Tahoma" panose="020B0604030504040204" pitchFamily="34" charset="0"/>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1913966" y="1188404"/>
            <a:ext cx="8229600" cy="519113"/>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eaLnBrk="1" hangingPunct="1">
              <a:spcBef>
                <a:spcPct val="50000"/>
              </a:spcBef>
              <a:defRPr/>
            </a:pPr>
            <a:r>
              <a:rPr lang="sr-Latn-RS" sz="2800" b="1" dirty="0" smtClean="0">
                <a:solidFill>
                  <a:srgbClr val="FFFF00"/>
                </a:solidFill>
                <a:latin typeface="Tahoma" pitchFamily="34" charset="0"/>
              </a:rPr>
              <a:t>	Imaging</a:t>
            </a:r>
            <a:r>
              <a:rPr lang="en-US" sz="2800" b="1" dirty="0">
                <a:solidFill>
                  <a:srgbClr val="FFFF00"/>
                </a:solidFill>
                <a:latin typeface="Tahoma" pitchFamily="34" charset="0"/>
              </a:rPr>
              <a:t>				</a:t>
            </a:r>
            <a:r>
              <a:rPr lang="sr-Latn-RS" sz="2800" b="1" dirty="0" smtClean="0">
                <a:solidFill>
                  <a:srgbClr val="FFFF00"/>
                </a:solidFill>
                <a:latin typeface="Tahoma" pitchFamily="34" charset="0"/>
              </a:rPr>
              <a:t>Therapy</a:t>
            </a:r>
            <a:endParaRPr lang="en-US" sz="2800" b="1" dirty="0">
              <a:solidFill>
                <a:srgbClr val="FFFF00"/>
              </a:solidFill>
              <a:latin typeface="Tahoma" pitchFamily="34" charset="0"/>
            </a:endParaRPr>
          </a:p>
        </p:txBody>
      </p:sp>
      <p:sp>
        <p:nvSpPr>
          <p:cNvPr id="9219" name="Text Box 5"/>
          <p:cNvSpPr txBox="1">
            <a:spLocks noChangeArrowheads="1"/>
          </p:cNvSpPr>
          <p:nvPr/>
        </p:nvSpPr>
        <p:spPr bwMode="auto">
          <a:xfrm>
            <a:off x="1913966" y="1861983"/>
            <a:ext cx="4105834" cy="278537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a:t>
            </a:r>
            <a:r>
              <a:rPr lang="sr-Latn-CS" sz="3200" b="1" dirty="0" smtClean="0">
                <a:solidFill>
                  <a:srgbClr val="FFFF00"/>
                </a:solidFill>
                <a:latin typeface="Tahoma" pitchFamily="34" charset="0"/>
              </a:rPr>
              <a:t>positive uptake“</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non-specific</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s</a:t>
            </a:r>
            <a:r>
              <a:rPr lang="sr-Latn-CS" sz="3200" b="1" dirty="0" smtClean="0">
                <a:solidFill>
                  <a:srgbClr val="FFFF00"/>
                </a:solidFill>
                <a:latin typeface="Tahoma" pitchFamily="34" charset="0"/>
              </a:rPr>
              <a:t>pecific</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functional </a:t>
            </a:r>
            <a:r>
              <a:rPr lang="sr-Latn-CS" sz="3200" b="1" dirty="0" smtClean="0">
                <a:solidFill>
                  <a:srgbClr val="FFFF00"/>
                </a:solidFill>
                <a:latin typeface="Tahoma" pitchFamily="34" charset="0"/>
              </a:rPr>
              <a:t>imaging</a:t>
            </a:r>
            <a:endParaRPr lang="en-US" sz="2800" b="1" dirty="0">
              <a:solidFill>
                <a:srgbClr val="FFFF00"/>
              </a:solidFill>
              <a:latin typeface="Tahoma" pitchFamily="34" charset="0"/>
            </a:endParaRPr>
          </a:p>
        </p:txBody>
      </p:sp>
      <p:sp>
        <p:nvSpPr>
          <p:cNvPr id="9220" name="Text Box 6"/>
          <p:cNvSpPr txBox="1">
            <a:spLocks noChangeArrowheads="1"/>
          </p:cNvSpPr>
          <p:nvPr/>
        </p:nvSpPr>
        <p:spPr bwMode="auto">
          <a:xfrm>
            <a:off x="6866966" y="1903776"/>
            <a:ext cx="3276600" cy="18158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eaLnBrk="1" hangingPunct="1">
              <a:spcBef>
                <a:spcPct val="50000"/>
              </a:spcBef>
              <a:defRPr/>
            </a:pPr>
            <a:endParaRPr lang="sr-Latn-CS" sz="2800" b="1" dirty="0">
              <a:solidFill>
                <a:srgbClr val="FFFF00"/>
              </a:solidFill>
              <a:latin typeface="Tahoma" pitchFamily="34" charset="0"/>
            </a:endParaRPr>
          </a:p>
          <a:p>
            <a:pPr eaLnBrk="1" hangingPunct="1">
              <a:spcBef>
                <a:spcPct val="50000"/>
              </a:spcBef>
              <a:defRPr/>
            </a:pPr>
            <a:r>
              <a:rPr lang="en-US" sz="2800" b="1" dirty="0" smtClean="0">
                <a:solidFill>
                  <a:srgbClr val="FFFF00"/>
                </a:solidFill>
                <a:latin typeface="Tahoma" pitchFamily="34" charset="0"/>
              </a:rPr>
              <a:t>S</a:t>
            </a:r>
            <a:r>
              <a:rPr lang="sr-Latn-RS" sz="2800" b="1" dirty="0" smtClean="0">
                <a:solidFill>
                  <a:srgbClr val="FFFF00"/>
                </a:solidFill>
                <a:latin typeface="Tahoma" pitchFamily="34" charset="0"/>
              </a:rPr>
              <a:t>pecific only</a:t>
            </a:r>
            <a:endParaRPr lang="sr-Latn-CS" sz="2800" b="1" dirty="0">
              <a:solidFill>
                <a:srgbClr val="FFFF00"/>
              </a:solidFill>
              <a:latin typeface="Tahoma" pitchFamily="34" charset="0"/>
            </a:endParaRPr>
          </a:p>
          <a:p>
            <a:pPr eaLnBrk="1" hangingPunct="1">
              <a:spcBef>
                <a:spcPct val="50000"/>
              </a:spcBef>
              <a:defRPr/>
            </a:pPr>
            <a:endParaRPr lang="en-US" sz="2800" b="1" dirty="0">
              <a:solidFill>
                <a:srgbClr val="FFFF00"/>
              </a:solidFill>
              <a:latin typeface="Tahoma" pitchFamily="34" charset="0"/>
            </a:endParaRPr>
          </a:p>
        </p:txBody>
      </p:sp>
      <p:sp>
        <p:nvSpPr>
          <p:cNvPr id="9221" name="Text Box 4"/>
          <p:cNvSpPr txBox="1">
            <a:spLocks noChangeArrowheads="1"/>
          </p:cNvSpPr>
          <p:nvPr/>
        </p:nvSpPr>
        <p:spPr bwMode="auto">
          <a:xfrm>
            <a:off x="2828366" y="310755"/>
            <a:ext cx="6400800" cy="70802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algn="ctr" eaLnBrk="1" hangingPunct="1">
              <a:spcBef>
                <a:spcPct val="50000"/>
              </a:spcBef>
              <a:defRPr/>
            </a:pPr>
            <a:r>
              <a:rPr lang="sr-Latn-RS" sz="4000" b="1" dirty="0" smtClean="0">
                <a:solidFill>
                  <a:srgbClr val="FFFF00"/>
                </a:solidFill>
                <a:latin typeface="Tahoma" pitchFamily="34" charset="0"/>
              </a:rPr>
              <a:t>ONCOLOGY</a:t>
            </a:r>
            <a:endParaRPr lang="en-US" sz="4000" b="1" dirty="0">
              <a:solidFill>
                <a:srgbClr val="FFFF00"/>
              </a:solidFill>
              <a:latin typeface="Tahoma" pitchFamily="34" charset="0"/>
            </a:endParaRPr>
          </a:p>
        </p:txBody>
      </p:sp>
      <p:sp>
        <p:nvSpPr>
          <p:cNvPr id="2" name="Rectangle 1"/>
          <p:cNvSpPr/>
          <p:nvPr/>
        </p:nvSpPr>
        <p:spPr>
          <a:xfrm>
            <a:off x="1402978" y="5716867"/>
            <a:ext cx="5486400" cy="954107"/>
          </a:xfrm>
          <a:prstGeom prst="rect">
            <a:avLst/>
          </a:prstGeom>
        </p:spPr>
        <p:txBody>
          <a:bodyPr wrap="square">
            <a:spAutoFit/>
          </a:bodyPr>
          <a:lstStyle>
            <a:lvl1pPr marL="127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ts val="2913"/>
              </a:spcBef>
            </a:pPr>
            <a:r>
              <a:rPr lang="sr-Latn-RS" altLang="en-US" sz="2800" b="1" dirty="0" smtClean="0">
                <a:solidFill>
                  <a:srgbClr val="FFFF00"/>
                </a:solidFill>
                <a:latin typeface="Tahoma" panose="020B0604030504040204" pitchFamily="34" charset="0"/>
                <a:cs typeface="Tahoma" panose="020B0604030504040204" pitchFamily="34" charset="0"/>
              </a:rPr>
              <a:t>Y emitting RF (SPECT</a:t>
            </a:r>
            <a:r>
              <a:rPr lang="sr-Latn-RS" altLang="en-US" sz="2800" b="1" dirty="0" smtClean="0">
                <a:solidFill>
                  <a:srgbClr val="FFFF00"/>
                </a:solidFill>
                <a:latin typeface="Tahoma" panose="020B0604030504040204" pitchFamily="34" charset="0"/>
                <a:cs typeface="Tahoma" panose="020B0604030504040204" pitchFamily="34" charset="0"/>
              </a:rPr>
              <a:t>)</a:t>
            </a:r>
            <a:endParaRPr lang="en-US" altLang="en-US" sz="2800" dirty="0">
              <a:solidFill>
                <a:srgbClr val="FFFF00"/>
              </a:solidFill>
              <a:latin typeface="Tahoma" panose="020B0604030504040204" pitchFamily="34" charset="0"/>
              <a:cs typeface="Tahoma" panose="020B0604030504040204" pitchFamily="34" charset="0"/>
            </a:endParaRPr>
          </a:p>
          <a:p>
            <a:pPr eaLnBrk="1" hangingPunct="1"/>
            <a:r>
              <a:rPr lang="el-GR" altLang="en-US" sz="2800" b="1" dirty="0" smtClean="0">
                <a:solidFill>
                  <a:srgbClr val="FFFF00"/>
                </a:solidFill>
                <a:latin typeface="Tahoma" panose="020B0604030504040204" pitchFamily="34" charset="0"/>
                <a:cs typeface="Tahoma" panose="020B0604030504040204" pitchFamily="34" charset="0"/>
              </a:rPr>
              <a:t>Β</a:t>
            </a:r>
            <a:r>
              <a:rPr lang="sr-Latn-RS" altLang="en-US" sz="2800" b="1" dirty="0" smtClean="0">
                <a:solidFill>
                  <a:srgbClr val="FFFF00"/>
                </a:solidFill>
                <a:latin typeface="Tahoma" panose="020B0604030504040204" pitchFamily="34" charset="0"/>
                <a:cs typeface="Tahoma" panose="020B0604030504040204" pitchFamily="34" charset="0"/>
              </a:rPr>
              <a:t>+</a:t>
            </a:r>
            <a:r>
              <a:rPr lang="sr-Latn-RS" altLang="en-US" sz="2800" b="1" dirty="0" smtClean="0">
                <a:solidFill>
                  <a:srgbClr val="FFFF00"/>
                </a:solidFill>
                <a:latin typeface="Tahoma" panose="020B0604030504040204" pitchFamily="34" charset="0"/>
                <a:cs typeface="Tahoma" panose="020B0604030504040204" pitchFamily="34" charset="0"/>
              </a:rPr>
              <a:t> </a:t>
            </a:r>
            <a:r>
              <a:rPr lang="sr-Latn-RS" altLang="en-US" sz="2800" b="1" dirty="0" smtClean="0">
                <a:solidFill>
                  <a:srgbClr val="FFFF00"/>
                </a:solidFill>
                <a:latin typeface="Tahoma" panose="020B0604030504040204" pitchFamily="34" charset="0"/>
                <a:cs typeface="Tahoma" panose="020B0604030504040204" pitchFamily="34" charset="0"/>
              </a:rPr>
              <a:t>emitting RF (PET)</a:t>
            </a:r>
            <a:endParaRPr lang="en-US" altLang="en-US" sz="2800" dirty="0">
              <a:solidFill>
                <a:srgbClr val="FFFF00"/>
              </a:solidFill>
              <a:latin typeface="Tahoma" panose="020B0604030504040204" pitchFamily="34" charset="0"/>
              <a:cs typeface="Tahoma" panose="020B0604030504040204" pitchFamily="34" charset="0"/>
            </a:endParaRPr>
          </a:p>
        </p:txBody>
      </p:sp>
      <p:sp>
        <p:nvSpPr>
          <p:cNvPr id="22543" name="Rectangle 6"/>
          <p:cNvSpPr>
            <a:spLocks noChangeArrowheads="1"/>
          </p:cNvSpPr>
          <p:nvPr/>
        </p:nvSpPr>
        <p:spPr bwMode="auto">
          <a:xfrm>
            <a:off x="6866966" y="4838882"/>
            <a:ext cx="342900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l-GR" altLang="en-US" sz="2400" b="1" dirty="0" smtClean="0">
                <a:solidFill>
                  <a:srgbClr val="FFFF00"/>
                </a:solidFill>
                <a:latin typeface="Tahoma" panose="020B0604030504040204" pitchFamily="34" charset="0"/>
                <a:cs typeface="Tahoma" panose="020B0604030504040204" pitchFamily="34" charset="0"/>
              </a:rPr>
              <a:t>Β</a:t>
            </a:r>
            <a:r>
              <a:rPr lang="sr-Latn-RS" altLang="en-US" sz="2400" b="1" dirty="0" smtClean="0">
                <a:solidFill>
                  <a:srgbClr val="FFFF00"/>
                </a:solidFill>
                <a:latin typeface="Tahoma" panose="020B0604030504040204" pitchFamily="34" charset="0"/>
                <a:cs typeface="Tahoma" panose="020B0604030504040204" pitchFamily="34" charset="0"/>
              </a:rPr>
              <a:t>+ emitting RF </a:t>
            </a:r>
            <a:endParaRPr lang="sr-Latn-RS" altLang="en-US" sz="2400" b="1" dirty="0" smtClean="0">
              <a:solidFill>
                <a:srgbClr val="FFFF00"/>
              </a:solidFill>
              <a:latin typeface="Tahoma" panose="020B0604030504040204" pitchFamily="34" charset="0"/>
              <a:cs typeface="Tahoma" panose="020B0604030504040204" pitchFamily="34" charset="0"/>
            </a:endParaRPr>
          </a:p>
          <a:p>
            <a:pPr eaLnBrk="1" hangingPunct="1"/>
            <a:r>
              <a:rPr lang="sr-Latn-RS" altLang="en-US" sz="2400" b="1" dirty="0" smtClean="0">
                <a:solidFill>
                  <a:srgbClr val="FFFF00"/>
                </a:solidFill>
                <a:latin typeface="Tahoma" panose="020B0604030504040204" pitchFamily="34" charset="0"/>
                <a:cs typeface="Tahoma" panose="020B0604030504040204" pitchFamily="34" charset="0"/>
              </a:rPr>
              <a:t> </a:t>
            </a:r>
            <a:r>
              <a:rPr lang="el-GR" altLang="en-US" sz="2400" b="1" dirty="0" smtClean="0">
                <a:solidFill>
                  <a:srgbClr val="FFFF00"/>
                </a:solidFill>
                <a:latin typeface="Tahoma" panose="020B0604030504040204" pitchFamily="34" charset="0"/>
                <a:cs typeface="Tahoma" panose="020B0604030504040204" pitchFamily="34" charset="0"/>
              </a:rPr>
              <a:t>α</a:t>
            </a:r>
            <a:r>
              <a:rPr lang="sr-Latn-RS" altLang="en-US" sz="2400" b="1" dirty="0" smtClean="0">
                <a:solidFill>
                  <a:srgbClr val="FFFF00"/>
                </a:solidFill>
                <a:latin typeface="Tahoma" panose="020B0604030504040204" pitchFamily="34" charset="0"/>
                <a:cs typeface="Tahoma" panose="020B0604030504040204" pitchFamily="34" charset="0"/>
              </a:rPr>
              <a:t> emitting </a:t>
            </a:r>
            <a:r>
              <a:rPr lang="sr-Latn-RS" altLang="en-US" sz="2400" b="1" dirty="0" smtClean="0">
                <a:solidFill>
                  <a:srgbClr val="FFFF00"/>
                </a:solidFill>
                <a:latin typeface="Tahoma" panose="020B0604030504040204" pitchFamily="34" charset="0"/>
                <a:cs typeface="Tahoma" panose="020B0604030504040204" pitchFamily="34" charset="0"/>
              </a:rPr>
              <a:t>RF</a:t>
            </a:r>
            <a:endParaRPr lang="en-US" altLang="en-US" sz="2400" b="1" dirty="0">
              <a:solidFill>
                <a:srgbClr val="FFFF00"/>
              </a:solidFill>
              <a:latin typeface="Tahoma" panose="020B0604030504040204" pitchFamily="34" charset="0"/>
              <a:cs typeface="Tahoma" panose="020B0604030504040204" pitchFamily="34" charset="0"/>
            </a:endParaRPr>
          </a:p>
        </p:txBody>
      </p:sp>
      <p:sp>
        <p:nvSpPr>
          <p:cNvPr id="3" name="Down Arrow 2"/>
          <p:cNvSpPr/>
          <p:nvPr/>
        </p:nvSpPr>
        <p:spPr bwMode="auto">
          <a:xfrm>
            <a:off x="3200400" y="4953000"/>
            <a:ext cx="1219200" cy="58751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 name="Down Arrow 8"/>
          <p:cNvSpPr/>
          <p:nvPr/>
        </p:nvSpPr>
        <p:spPr bwMode="auto">
          <a:xfrm>
            <a:off x="7971866" y="4365989"/>
            <a:ext cx="1219200" cy="58751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xfrm>
            <a:off x="197224" y="457201"/>
            <a:ext cx="11506200" cy="2743200"/>
          </a:xfrm>
        </p:spPr>
        <p:txBody>
          <a:bodyPr/>
          <a:lstStyle/>
          <a:p>
            <a:pPr algn="just" eaLnBrk="1" hangingPunct="1">
              <a:defRPr/>
            </a:pPr>
            <a:r>
              <a:rPr lang="en-US" sz="2400" dirty="0" smtClean="0"/>
              <a:t>Extirpation and ex tempore histological diagnosis are performed. If, however, it is established that the sentinel lymph node(s) is not affected by metastasis, the surgical intervention that follows is significantly smaller, and the prognosis of the malignant disease is very good and vice versa</a:t>
            </a:r>
            <a:r>
              <a:rPr lang="en-US" sz="2400" dirty="0" smtClean="0"/>
              <a:t>.</a:t>
            </a:r>
            <a:endParaRPr lang="sr-Latn-RS" sz="2400" dirty="0" smtClean="0"/>
          </a:p>
          <a:p>
            <a:pPr algn="just" eaLnBrk="1" hangingPunct="1">
              <a:defRPr/>
            </a:pPr>
            <a:r>
              <a:rPr lang="en-US" sz="2400" dirty="0" smtClean="0"/>
              <a:t> </a:t>
            </a:r>
            <a:r>
              <a:rPr lang="en-US" sz="2400" dirty="0" smtClean="0"/>
              <a:t>Both </a:t>
            </a:r>
            <a:r>
              <a:rPr lang="en-US" sz="2400" dirty="0" smtClean="0"/>
              <a:t>nuclear </a:t>
            </a:r>
            <a:r>
              <a:rPr lang="en-US" sz="2400" dirty="0" smtClean="0"/>
              <a:t>medicine methods (or only </a:t>
            </a:r>
            <a:r>
              <a:rPr lang="en-US" sz="2400" dirty="0" err="1" smtClean="0"/>
              <a:t>intraoperative</a:t>
            </a:r>
            <a:r>
              <a:rPr lang="en-US" sz="2400" dirty="0" smtClean="0"/>
              <a:t>) are most often applied in breast cancer and malignant melanoma surgery.</a:t>
            </a:r>
            <a:endParaRPr lang="en-US" sz="2400" dirty="0"/>
          </a:p>
          <a:p>
            <a:pPr eaLnBrk="1" hangingPunct="1">
              <a:defRPr/>
            </a:pPr>
            <a:endParaRPr lang="en-US" sz="2400" dirty="0"/>
          </a:p>
        </p:txBody>
      </p:sp>
      <p:pic>
        <p:nvPicPr>
          <p:cNvPr id="48131" name="Picture 4" descr="CDR0000661757"/>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5848" y="3429000"/>
            <a:ext cx="8077200" cy="3227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294185" y="3429000"/>
            <a:ext cx="3888850" cy="3227337"/>
          </a:xfrm>
          <a:prstGeom prst="rect">
            <a:avLst/>
          </a:prstGeom>
        </p:spPr>
      </p:pic>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stretch>
            <a:fillRect/>
          </a:stretch>
        </p:blipFill>
        <p:spPr>
          <a:xfrm>
            <a:off x="241864" y="1179562"/>
            <a:ext cx="3057781" cy="5660509"/>
          </a:xfrm>
          <a:prstGeom prst="rect">
            <a:avLst/>
          </a:prstGeom>
        </p:spPr>
      </p:pic>
      <p:sp>
        <p:nvSpPr>
          <p:cNvPr id="47106" name="Text Box 5"/>
          <p:cNvSpPr txBox="1">
            <a:spLocks noChangeArrowheads="1"/>
          </p:cNvSpPr>
          <p:nvPr/>
        </p:nvSpPr>
        <p:spPr bwMode="auto">
          <a:xfrm>
            <a:off x="152400" y="141711"/>
            <a:ext cx="1181100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dirty="0" smtClean="0">
                <a:solidFill>
                  <a:srgbClr val="FFFF00"/>
                </a:solidFill>
              </a:rPr>
              <a:t>Sentinel</a:t>
            </a:r>
            <a:r>
              <a:rPr lang="sr-Latn-RS" altLang="en-US" sz="2000" b="1" dirty="0" smtClean="0">
                <a:solidFill>
                  <a:srgbClr val="FFFF00"/>
                </a:solidFill>
              </a:rPr>
              <a:t> lymph node </a:t>
            </a:r>
            <a:r>
              <a:rPr lang="sr-Latn-CS" altLang="en-US" sz="2000" b="1" dirty="0" smtClean="0">
                <a:solidFill>
                  <a:srgbClr val="FFFF00"/>
                </a:solidFill>
              </a:rPr>
              <a:t>(</a:t>
            </a:r>
            <a:r>
              <a:rPr lang="sr-Latn-RS" altLang="en-US" sz="2000" b="1" dirty="0" smtClean="0">
                <a:solidFill>
                  <a:srgbClr val="FFFF00"/>
                </a:solidFill>
              </a:rPr>
              <a:t>yellow</a:t>
            </a:r>
            <a:r>
              <a:rPr lang="sr-Latn-CS" altLang="en-US" sz="2000" b="1" dirty="0" smtClean="0">
                <a:solidFill>
                  <a:srgbClr val="FFFF00"/>
                </a:solidFill>
              </a:rPr>
              <a:t>) </a:t>
            </a:r>
            <a:r>
              <a:rPr lang="sr-Latn-RS" altLang="en-US" sz="2000" b="1" dirty="0" smtClean="0">
                <a:solidFill>
                  <a:srgbClr val="FFFF00"/>
                </a:solidFill>
              </a:rPr>
              <a:t>after aplication of </a:t>
            </a:r>
            <a:r>
              <a:rPr lang="sr-Latn-CS" altLang="en-US" sz="2000" b="1" baseline="30000" dirty="0" smtClean="0">
                <a:solidFill>
                  <a:srgbClr val="FFFF00"/>
                </a:solidFill>
              </a:rPr>
              <a:t>99m</a:t>
            </a:r>
            <a:r>
              <a:rPr lang="sr-Latn-CS" altLang="en-US" sz="2000" b="1" dirty="0" smtClean="0">
                <a:solidFill>
                  <a:srgbClr val="FFFF00"/>
                </a:solidFill>
              </a:rPr>
              <a:t>Tc </a:t>
            </a:r>
            <a:r>
              <a:rPr lang="sr-Latn-CS" altLang="en-US" sz="2000" b="1" dirty="0">
                <a:solidFill>
                  <a:srgbClr val="FFFF00"/>
                </a:solidFill>
              </a:rPr>
              <a:t>nanocolloid </a:t>
            </a:r>
            <a:r>
              <a:rPr lang="sr-Latn-CS" altLang="en-US" sz="2000" b="1" dirty="0" smtClean="0">
                <a:solidFill>
                  <a:srgbClr val="FFFF00"/>
                </a:solidFill>
              </a:rPr>
              <a:t>(</a:t>
            </a:r>
            <a:r>
              <a:rPr lang="sr-Latn-RS" altLang="en-US" sz="2000" b="1" dirty="0" smtClean="0">
                <a:solidFill>
                  <a:srgbClr val="FFFF00"/>
                </a:solidFill>
              </a:rPr>
              <a:t>red</a:t>
            </a:r>
            <a:r>
              <a:rPr lang="sr-Latn-CS" altLang="en-US" sz="2000" b="1" dirty="0" smtClean="0">
                <a:solidFill>
                  <a:srgbClr val="FFFF00"/>
                </a:solidFill>
              </a:rPr>
              <a:t>)</a:t>
            </a:r>
            <a:endParaRPr lang="en-US" altLang="en-US" sz="2000" b="1" dirty="0">
              <a:solidFill>
                <a:srgbClr val="FFFF00"/>
              </a:solidFill>
            </a:endParaRPr>
          </a:p>
        </p:txBody>
      </p:sp>
      <p:sp>
        <p:nvSpPr>
          <p:cNvPr id="4" name="Right Arrow 3"/>
          <p:cNvSpPr/>
          <p:nvPr/>
        </p:nvSpPr>
        <p:spPr bwMode="auto">
          <a:xfrm rot="10573431">
            <a:off x="2452318" y="1557422"/>
            <a:ext cx="838200" cy="30480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 name="Right Arrow 9"/>
          <p:cNvSpPr/>
          <p:nvPr/>
        </p:nvSpPr>
        <p:spPr bwMode="auto">
          <a:xfrm rot="10573431">
            <a:off x="2694691" y="2304441"/>
            <a:ext cx="838200" cy="304800"/>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1" name="Picture 10"/>
          <p:cNvPicPr>
            <a:picLocks noChangeAspect="1"/>
          </p:cNvPicPr>
          <p:nvPr/>
        </p:nvPicPr>
        <p:blipFill>
          <a:blip r:embed="rId3" cstate="print"/>
          <a:stretch>
            <a:fillRect/>
          </a:stretch>
        </p:blipFill>
        <p:spPr>
          <a:xfrm>
            <a:off x="4190999" y="1038367"/>
            <a:ext cx="7467601" cy="5667233"/>
          </a:xfrm>
          <a:prstGeom prst="rect">
            <a:avLst/>
          </a:prstGeom>
        </p:spPr>
      </p:pic>
      <p:sp>
        <p:nvSpPr>
          <p:cNvPr id="17" name="Right Arrow 16"/>
          <p:cNvSpPr/>
          <p:nvPr/>
        </p:nvSpPr>
        <p:spPr bwMode="auto">
          <a:xfrm rot="10573431">
            <a:off x="7548138" y="2170451"/>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9" name="Right Arrow 18"/>
          <p:cNvSpPr/>
          <p:nvPr/>
        </p:nvSpPr>
        <p:spPr bwMode="auto">
          <a:xfrm rot="10573431">
            <a:off x="7700538" y="2322851"/>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0" name="Right Arrow 19"/>
          <p:cNvSpPr/>
          <p:nvPr/>
        </p:nvSpPr>
        <p:spPr bwMode="auto">
          <a:xfrm rot="10573431">
            <a:off x="7624339" y="2556967"/>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stretch>
            <a:fillRect/>
          </a:stretch>
        </p:blipFill>
        <p:spPr>
          <a:xfrm>
            <a:off x="1828800" y="88559"/>
            <a:ext cx="8686800" cy="6540842"/>
          </a:xfrm>
          <a:prstGeom prst="rect">
            <a:avLst/>
          </a:prstGeom>
        </p:spPr>
      </p:pic>
      <p:sp>
        <p:nvSpPr>
          <p:cNvPr id="22" name="Right Arrow 21"/>
          <p:cNvSpPr/>
          <p:nvPr/>
        </p:nvSpPr>
        <p:spPr bwMode="auto">
          <a:xfrm>
            <a:off x="3276600" y="2971800"/>
            <a:ext cx="838200" cy="304800"/>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3" name="Right Arrow 22"/>
          <p:cNvSpPr/>
          <p:nvPr/>
        </p:nvSpPr>
        <p:spPr bwMode="auto">
          <a:xfrm rot="10573431">
            <a:off x="5033538" y="2236943"/>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4" name="Right Arrow 23"/>
          <p:cNvSpPr/>
          <p:nvPr/>
        </p:nvSpPr>
        <p:spPr bwMode="auto">
          <a:xfrm rot="10573431">
            <a:off x="5338338" y="2617942"/>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5" name="Right Arrow 24"/>
          <p:cNvSpPr/>
          <p:nvPr/>
        </p:nvSpPr>
        <p:spPr bwMode="auto">
          <a:xfrm rot="10573431">
            <a:off x="3700038" y="2574006"/>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57200" y="381000"/>
            <a:ext cx="11353800" cy="6256585"/>
          </a:xfrm>
          <a:prstGeom prst="rect">
            <a:avLst/>
          </a:prstGeom>
        </p:spPr>
        <p:txBody>
          <a:bodyPr wrap="square" lIns="0" tIns="93980" rIns="0" bIns="0">
            <a:spAutoFit/>
          </a:bodyPr>
          <a:lstStyle>
            <a:lvl1pPr marL="355600" indent="-342900">
              <a:tabLst>
                <a:tab pos="354013" algn="l"/>
                <a:tab pos="355600" algn="l"/>
              </a:tabLst>
              <a:defRPr>
                <a:solidFill>
                  <a:schemeClr val="tx1"/>
                </a:solidFill>
                <a:latin typeface="Arial" panose="020B0604020202020204" pitchFamily="34" charset="0"/>
              </a:defRPr>
            </a:lvl1pPr>
            <a:lvl2pPr marL="742950" indent="-285750">
              <a:tabLst>
                <a:tab pos="354013" algn="l"/>
                <a:tab pos="355600" algn="l"/>
              </a:tabLst>
              <a:defRPr>
                <a:solidFill>
                  <a:schemeClr val="tx1"/>
                </a:solidFill>
                <a:latin typeface="Arial" panose="020B0604020202020204" pitchFamily="34" charset="0"/>
              </a:defRPr>
            </a:lvl2pPr>
            <a:lvl3pPr marL="1143000" indent="-228600">
              <a:tabLst>
                <a:tab pos="354013" algn="l"/>
                <a:tab pos="355600" algn="l"/>
              </a:tabLst>
              <a:defRPr>
                <a:solidFill>
                  <a:schemeClr val="tx1"/>
                </a:solidFill>
                <a:latin typeface="Arial" panose="020B0604020202020204" pitchFamily="34" charset="0"/>
              </a:defRPr>
            </a:lvl3pPr>
            <a:lvl4pPr marL="1600200" indent="-228600">
              <a:tabLst>
                <a:tab pos="354013" algn="l"/>
                <a:tab pos="355600" algn="l"/>
              </a:tabLst>
              <a:defRPr>
                <a:solidFill>
                  <a:schemeClr val="tx1"/>
                </a:solidFill>
                <a:latin typeface="Arial" panose="020B0604020202020204" pitchFamily="34" charset="0"/>
              </a:defRPr>
            </a:lvl4pPr>
            <a:lvl5pPr marL="2057400" indent="-228600">
              <a:tabLst>
                <a:tab pos="354013" algn="l"/>
                <a:tab pos="3556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defRPr>
            </a:lvl9pPr>
          </a:lstStyle>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The objectives of medical imaging in oncology are</a:t>
            </a:r>
            <a:r>
              <a:rPr lang="en-US" altLang="en-US" sz="2800" b="1" dirty="0" smtClean="0">
                <a:solidFill>
                  <a:srgbClr val="FFFF66"/>
                </a:solidFill>
                <a:latin typeface="+mn-lt"/>
                <a:cs typeface="Tahoma" panose="020B0604030504040204" pitchFamily="34" charset="0"/>
              </a:rPr>
              <a:t>:</a:t>
            </a:r>
            <a:endParaRPr lang="sr-Latn-RS" altLang="en-US" sz="2800" b="1" dirty="0" smtClean="0">
              <a:solidFill>
                <a:srgbClr val="FFFF66"/>
              </a:solidFill>
              <a:latin typeface="+mn-lt"/>
              <a:cs typeface="Tahoma" panose="020B0604030504040204" pitchFamily="34" charset="0"/>
            </a:endParaRPr>
          </a:p>
          <a:p>
            <a:pPr eaLnBrk="1" hangingPunct="1">
              <a:lnSpc>
                <a:spcPct val="130000"/>
              </a:lnSpc>
              <a:spcAft>
                <a:spcPts val="0"/>
              </a:spcAft>
            </a:pPr>
            <a:endParaRPr lang="en-US" altLang="en-US" sz="2800" b="1" dirty="0" smtClean="0">
              <a:solidFill>
                <a:srgbClr val="FFFF66"/>
              </a:solidFill>
              <a:latin typeface="+mn-lt"/>
              <a:cs typeface="Tahoma" panose="020B0604030504040204" pitchFamily="34" charset="0"/>
            </a:endParaRP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1. To differentiate benign from malignant lesions</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2. To predict the grade of malignancy of </a:t>
            </a:r>
            <a:r>
              <a:rPr lang="en-US" altLang="en-US" sz="2800" b="1" dirty="0" smtClean="0">
                <a:solidFill>
                  <a:srgbClr val="FFFF66"/>
                </a:solidFill>
                <a:latin typeface="+mn-lt"/>
                <a:cs typeface="Tahoma" panose="020B0604030504040204" pitchFamily="34" charset="0"/>
              </a:rPr>
              <a:t>cancerous</a:t>
            </a:r>
            <a:r>
              <a:rPr lang="sr-Latn-RS" altLang="en-US" sz="2800" b="1" dirty="0" smtClean="0">
                <a:solidFill>
                  <a:srgbClr val="FFFF66"/>
                </a:solidFill>
                <a:latin typeface="+mn-lt"/>
                <a:cs typeface="Tahoma" panose="020B0604030504040204" pitchFamily="34" charset="0"/>
              </a:rPr>
              <a:t> </a:t>
            </a:r>
            <a:r>
              <a:rPr lang="en-US" altLang="en-US" sz="2800" b="1" dirty="0" smtClean="0">
                <a:solidFill>
                  <a:srgbClr val="FFFF66"/>
                </a:solidFill>
                <a:latin typeface="+mn-lt"/>
                <a:cs typeface="Tahoma" panose="020B0604030504040204" pitchFamily="34" charset="0"/>
              </a:rPr>
              <a:t>lesions</a:t>
            </a:r>
            <a:endParaRPr lang="en-US" altLang="en-US" sz="2800" b="1" dirty="0" smtClean="0">
              <a:solidFill>
                <a:srgbClr val="FFFF66"/>
              </a:solidFill>
              <a:latin typeface="+mn-lt"/>
              <a:cs typeface="Tahoma" panose="020B0604030504040204" pitchFamily="34" charset="0"/>
            </a:endParaRP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3. To determine the stage of a malignant disease</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4. To evaluate treatment response for:</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a) Residual tumor mass after surgery</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b) Pre-operative </a:t>
            </a:r>
            <a:r>
              <a:rPr lang="en-US" altLang="en-US" sz="2800" b="1" dirty="0" smtClean="0">
                <a:solidFill>
                  <a:srgbClr val="FFFF66"/>
                </a:solidFill>
                <a:latin typeface="+mn-lt"/>
                <a:cs typeface="Tahoma" panose="020B0604030504040204" pitchFamily="34" charset="0"/>
              </a:rPr>
              <a:t>chemotherapy</a:t>
            </a:r>
            <a:r>
              <a:rPr lang="sr-Latn-RS" altLang="en-US" sz="2800" b="1" dirty="0" smtClean="0">
                <a:solidFill>
                  <a:srgbClr val="FFFF66"/>
                </a:solidFill>
                <a:latin typeface="+mn-lt"/>
                <a:cs typeface="Tahoma" panose="020B0604030504040204" pitchFamily="34" charset="0"/>
              </a:rPr>
              <a:t> (Immuno Th)</a:t>
            </a:r>
            <a:endParaRPr lang="en-US" altLang="en-US" sz="2800" b="1" dirty="0" smtClean="0">
              <a:solidFill>
                <a:srgbClr val="FFFF66"/>
              </a:solidFill>
              <a:latin typeface="+mn-lt"/>
              <a:cs typeface="Tahoma" panose="020B0604030504040204" pitchFamily="34" charset="0"/>
            </a:endParaRP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c) Predicting chemotherapeutic response</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5. To differentiate post-treatment fibrosis or necrosis</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from local recurrence</a:t>
            </a:r>
            <a:endParaRPr lang="sr-Cyrl-RS" altLang="en-US" sz="2800" b="1" dirty="0">
              <a:solidFill>
                <a:srgbClr val="FFFF66"/>
              </a:solidFill>
              <a:latin typeface="+mn-lt"/>
              <a:cs typeface="Tahoma" panose="020B0604030504040204" pitchFamily="34" charset="0"/>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endParaRPr lang="it-IT" smtClean="0"/>
          </a:p>
        </p:txBody>
      </p:sp>
      <p:pic>
        <p:nvPicPr>
          <p:cNvPr id="77827" name="Picture 3"/>
          <p:cNvPicPr>
            <a:picLocks noGrp="1" noChangeAspect="1" noChangeArrowheads="1"/>
          </p:cNvPicPr>
          <p:nvPr>
            <p:ph type="body" idx="1"/>
          </p:nvPr>
        </p:nvPicPr>
        <p:blipFill>
          <a:blip r:embed="rId2" cstate="print"/>
          <a:srcRect t="8000" b="10000"/>
          <a:stretch>
            <a:fillRect/>
          </a:stretch>
        </p:blipFill>
        <p:spPr>
          <a:xfrm>
            <a:off x="0" y="0"/>
            <a:ext cx="12192000" cy="685800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What are the nuclear medicine imaging methods?</a:t>
            </a:r>
            <a:endParaRPr lang="en-US" dirty="0">
              <a:solidFill>
                <a:srgbClr val="FFFF00"/>
              </a:solidFill>
            </a:endParaRPr>
          </a:p>
        </p:txBody>
      </p:sp>
      <p:sp>
        <p:nvSpPr>
          <p:cNvPr id="3" name="Content Placeholder 2"/>
          <p:cNvSpPr>
            <a:spLocks noGrp="1"/>
          </p:cNvSpPr>
          <p:nvPr>
            <p:ph idx="1"/>
          </p:nvPr>
        </p:nvSpPr>
        <p:spPr/>
        <p:txBody>
          <a:bodyPr/>
          <a:lstStyle/>
          <a:p>
            <a:endParaRPr lang="en-US"/>
          </a:p>
        </p:txBody>
      </p:sp>
      <p:pic>
        <p:nvPicPr>
          <p:cNvPr id="1027" name="Picture 3"/>
          <p:cNvPicPr>
            <a:picLocks noChangeAspect="1" noChangeArrowheads="1"/>
          </p:cNvPicPr>
          <p:nvPr/>
        </p:nvPicPr>
        <p:blipFill>
          <a:blip r:embed="rId2" cstate="print"/>
          <a:srcRect/>
          <a:stretch>
            <a:fillRect/>
          </a:stretch>
        </p:blipFill>
        <p:spPr bwMode="auto">
          <a:xfrm>
            <a:off x="267088" y="1562100"/>
            <a:ext cx="11758321" cy="47625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0" y="0"/>
            <a:ext cx="12192000" cy="6553200"/>
          </a:xfrm>
          <a:prstGeom prst="rect">
            <a:avLst/>
          </a:prstGeom>
          <a:noFill/>
          <a:ln w="9525">
            <a:noFill/>
            <a:miter lim="800000"/>
            <a:headEnd/>
            <a:tailEnd/>
          </a:ln>
        </p:spPr>
      </p:pic>
      <p:sp>
        <p:nvSpPr>
          <p:cNvPr id="5" name="Rectangle 4"/>
          <p:cNvSpPr/>
          <p:nvPr/>
        </p:nvSpPr>
        <p:spPr bwMode="auto">
          <a:xfrm>
            <a:off x="2971800" y="990600"/>
            <a:ext cx="1371600" cy="762000"/>
          </a:xfrm>
          <a:prstGeom prst="rect">
            <a:avLst/>
          </a:prstGeom>
          <a:solidFill>
            <a:srgbClr val="33CC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sr-Latn-RS" sz="3600" b="1" i="0" u="none" strike="noStrike" cap="none" normalizeH="0" baseline="0" dirty="0" smtClean="0">
                <a:ln>
                  <a:noFill/>
                </a:ln>
                <a:solidFill>
                  <a:schemeClr val="tx1"/>
                </a:solidFill>
                <a:effectLst/>
                <a:latin typeface="Arial" charset="0"/>
              </a:rPr>
              <a:t>WB</a:t>
            </a:r>
            <a:endParaRPr kumimoji="0" lang="en-US" sz="3600" b="1" i="0" u="none" strike="noStrike" cap="none" normalizeH="0" baseline="0" dirty="0" smtClean="0">
              <a:ln>
                <a:noFill/>
              </a:ln>
              <a:solidFill>
                <a:schemeClr val="tx1"/>
              </a:solidFill>
              <a:effectLst/>
              <a:latin typeface="Arial"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09600" y="381000"/>
            <a:ext cx="11049000" cy="5094087"/>
          </a:xfrm>
          <a:prstGeom prst="rect">
            <a:avLst/>
          </a:prstGeom>
        </p:spPr>
        <p:txBody>
          <a:bodyPr wrap="square" lIns="0" tIns="12065" rIns="0" bIns="0">
            <a:spAutoFit/>
          </a:bodyPr>
          <a:lstStyle>
            <a:lvl1pPr marL="1676400">
              <a:defRPr>
                <a:solidFill>
                  <a:schemeClr val="tx1"/>
                </a:solidFill>
                <a:latin typeface="Arial" panose="020B0604020202020204" pitchFamily="34" charset="0"/>
              </a:defRPr>
            </a:lvl1pPr>
            <a:lvl2pPr marL="355600" indent="-47625">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spcBef>
                <a:spcPts val="100"/>
              </a:spcBef>
            </a:pPr>
            <a:r>
              <a:rPr lang="sr-Latn-RS" altLang="en-US" sz="3600" b="1" dirty="0" smtClean="0">
                <a:solidFill>
                  <a:srgbClr val="FFFF66"/>
                </a:solidFill>
                <a:cs typeface="Arial" panose="020B0604020202020204" pitchFamily="34" charset="0"/>
              </a:rPr>
              <a:t>TUMOR-SEEKING RF</a:t>
            </a:r>
            <a:endParaRPr lang="sr-Latn-RS" altLang="en-US" sz="3600" b="1" dirty="0" smtClean="0">
              <a:solidFill>
                <a:srgbClr val="FFFF66"/>
              </a:solidFill>
              <a:cs typeface="Arial" panose="020B0604020202020204" pitchFamily="34" charset="0"/>
            </a:endParaRPr>
          </a:p>
          <a:p>
            <a:pPr marL="0" algn="ctr" eaLnBrk="1" hangingPunct="1">
              <a:spcBef>
                <a:spcPts val="100"/>
              </a:spcBef>
            </a:pPr>
            <a:endParaRPr lang="en-US" altLang="en-US" sz="2800" dirty="0" smtClean="0">
              <a:cs typeface="Arial" panose="020B0604020202020204" pitchFamily="34" charset="0"/>
            </a:endParaRPr>
          </a:p>
          <a:p>
            <a:pPr marL="0" indent="-457200" eaLnBrk="1" hangingPunct="1">
              <a:lnSpc>
                <a:spcPct val="80000"/>
              </a:lnSpc>
              <a:spcBef>
                <a:spcPts val="600"/>
              </a:spcBef>
              <a:buFont typeface="Arial" panose="020B0604020202020204" pitchFamily="34" charset="0"/>
              <a:buChar char="•"/>
            </a:pPr>
            <a:r>
              <a:rPr lang="en-US" altLang="en-US" sz="3200" b="1" dirty="0" smtClean="0">
                <a:solidFill>
                  <a:srgbClr val="FFFF66"/>
                </a:solidFill>
                <a:cs typeface="Arial" panose="020B0604020202020204" pitchFamily="34" charset="0"/>
              </a:rPr>
              <a:t>non-specific - with affinity </a:t>
            </a:r>
            <a:r>
              <a:rPr lang="en-US" altLang="en-US" sz="3200" b="1" dirty="0" smtClean="0">
                <a:solidFill>
                  <a:srgbClr val="FFFF66"/>
                </a:solidFill>
                <a:cs typeface="Arial" panose="020B0604020202020204" pitchFamily="34" charset="0"/>
              </a:rPr>
              <a:t>for</a:t>
            </a:r>
            <a:r>
              <a:rPr lang="sr-Latn-RS" altLang="en-US" sz="3200" b="1" dirty="0" smtClean="0">
                <a:solidFill>
                  <a:srgbClr val="FFFF66"/>
                </a:solidFill>
                <a:cs typeface="Arial" panose="020B0604020202020204" pitchFamily="34" charset="0"/>
              </a:rPr>
              <a:t> tumors and </a:t>
            </a:r>
            <a:r>
              <a:rPr lang="en-US" altLang="en-US" sz="3200" b="1" dirty="0" smtClean="0">
                <a:solidFill>
                  <a:srgbClr val="FFFF66"/>
                </a:solidFill>
                <a:cs typeface="Arial" panose="020B0604020202020204" pitchFamily="34" charset="0"/>
              </a:rPr>
              <a:t>other </a:t>
            </a:r>
            <a:r>
              <a:rPr lang="en-US" altLang="en-US" sz="3200" b="1" dirty="0" smtClean="0">
                <a:solidFill>
                  <a:srgbClr val="FFFF66"/>
                </a:solidFill>
                <a:cs typeface="Arial" panose="020B0604020202020204" pitchFamily="34" charset="0"/>
              </a:rPr>
              <a:t>pathological processes </a:t>
            </a: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buFont typeface="Arial" panose="020B0604020202020204" pitchFamily="34" charset="0"/>
              <a:buChar char="•"/>
            </a:pPr>
            <a:r>
              <a:rPr lang="en-US" altLang="en-US" sz="3200" b="1" dirty="0" smtClean="0">
                <a:solidFill>
                  <a:srgbClr val="FFFF66"/>
                </a:solidFill>
                <a:cs typeface="Arial" panose="020B0604020202020204" pitchFamily="34" charset="0"/>
              </a:rPr>
              <a:t>specific </a:t>
            </a:r>
            <a:r>
              <a:rPr lang="en-US" altLang="en-US" sz="3200" b="1" dirty="0" smtClean="0">
                <a:solidFill>
                  <a:srgbClr val="FFFF66"/>
                </a:solidFill>
                <a:cs typeface="Arial" panose="020B0604020202020204" pitchFamily="34" charset="0"/>
              </a:rPr>
              <a:t>for certain types of tumors. </a:t>
            </a: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buFont typeface="Arial" panose="020B0604020202020204" pitchFamily="34" charset="0"/>
              <a:buChar char="•"/>
            </a:pP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pPr>
            <a:r>
              <a:rPr lang="en-US" altLang="en-US" sz="3200" b="1" dirty="0" smtClean="0">
                <a:solidFill>
                  <a:srgbClr val="FFFF66"/>
                </a:solidFill>
                <a:cs typeface="Arial" panose="020B0604020202020204" pitchFamily="34" charset="0"/>
              </a:rPr>
              <a:t>Mechanism </a:t>
            </a:r>
            <a:r>
              <a:rPr lang="en-US" altLang="en-US" sz="3200" b="1" dirty="0" smtClean="0">
                <a:solidFill>
                  <a:srgbClr val="FFFF66"/>
                </a:solidFill>
                <a:cs typeface="Arial" panose="020B0604020202020204" pitchFamily="34" charset="0"/>
              </a:rPr>
              <a:t>of accumulation in tumor </a:t>
            </a:r>
            <a:r>
              <a:rPr lang="en-US" altLang="en-US" sz="3200" b="1" dirty="0" smtClean="0">
                <a:solidFill>
                  <a:srgbClr val="FFFF66"/>
                </a:solidFill>
                <a:cs typeface="Arial" panose="020B0604020202020204" pitchFamily="34" charset="0"/>
              </a:rPr>
              <a:t>tissue</a:t>
            </a:r>
            <a:r>
              <a:rPr lang="sr-Latn-RS" altLang="en-US" sz="3200" b="1" dirty="0" smtClean="0">
                <a:solidFill>
                  <a:srgbClr val="FFFF66"/>
                </a:solidFill>
                <a:cs typeface="Arial" panose="020B0604020202020204" pitchFamily="34" charset="0"/>
              </a:rPr>
              <a:t>:</a:t>
            </a:r>
          </a:p>
          <a:p>
            <a:pPr marL="0" indent="-457200" eaLnBrk="1" hangingPunct="1">
              <a:lnSpc>
                <a:spcPct val="80000"/>
              </a:lnSpc>
              <a:spcBef>
                <a:spcPts val="600"/>
              </a:spcBef>
              <a:buFont typeface="Wingdings" pitchFamily="2" charset="2"/>
              <a:buChar char="Ø"/>
            </a:pPr>
            <a:r>
              <a:rPr lang="en-US" altLang="en-US" sz="3200" b="1" dirty="0" smtClean="0">
                <a:solidFill>
                  <a:srgbClr val="FFFF66"/>
                </a:solidFill>
                <a:cs typeface="Arial" panose="020B0604020202020204" pitchFamily="34" charset="0"/>
              </a:rPr>
              <a:t>extracellular </a:t>
            </a:r>
            <a:r>
              <a:rPr lang="en-US" altLang="en-US" sz="3200" b="1" dirty="0" smtClean="0">
                <a:solidFill>
                  <a:srgbClr val="FFFF66"/>
                </a:solidFill>
                <a:cs typeface="Arial" panose="020B0604020202020204" pitchFamily="34" charset="0"/>
              </a:rPr>
              <a:t>(</a:t>
            </a:r>
            <a:r>
              <a:rPr lang="en-US" altLang="en-US" sz="3200" b="1" dirty="0" err="1" smtClean="0">
                <a:solidFill>
                  <a:srgbClr val="FFFF66"/>
                </a:solidFill>
                <a:cs typeface="Arial" panose="020B0604020202020204" pitchFamily="34" charset="0"/>
              </a:rPr>
              <a:t>intracapillary</a:t>
            </a:r>
            <a:r>
              <a:rPr lang="en-US" altLang="en-US" sz="3200" b="1" dirty="0" smtClean="0">
                <a:solidFill>
                  <a:srgbClr val="FFFF66"/>
                </a:solidFill>
                <a:cs typeface="Arial" panose="020B0604020202020204" pitchFamily="34" charset="0"/>
              </a:rPr>
              <a:t>, adsorption) </a:t>
            </a: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buFont typeface="Wingdings" pitchFamily="2" charset="2"/>
              <a:buChar char="Ø"/>
            </a:pPr>
            <a:r>
              <a:rPr lang="en-US" altLang="en-US" sz="3200" b="1" dirty="0" smtClean="0">
                <a:solidFill>
                  <a:srgbClr val="FFFF66"/>
                </a:solidFill>
                <a:cs typeface="Arial" panose="020B0604020202020204" pitchFamily="34" charset="0"/>
              </a:rPr>
              <a:t>binding </a:t>
            </a:r>
            <a:r>
              <a:rPr lang="en-US" altLang="en-US" sz="3200" b="1" dirty="0" smtClean="0">
                <a:solidFill>
                  <a:srgbClr val="FFFF66"/>
                </a:solidFill>
                <a:cs typeface="Arial" panose="020B0604020202020204" pitchFamily="34" charset="0"/>
              </a:rPr>
              <a:t>to the cell membrane (receptor, </a:t>
            </a:r>
            <a:r>
              <a:rPr lang="en-US" altLang="en-US" sz="3200" b="1" dirty="0" err="1" smtClean="0">
                <a:solidFill>
                  <a:srgbClr val="FFFF66"/>
                </a:solidFill>
                <a:cs typeface="Arial" panose="020B0604020202020204" pitchFamily="34" charset="0"/>
              </a:rPr>
              <a:t>immunoreactive</a:t>
            </a:r>
            <a:r>
              <a:rPr lang="en-US" altLang="en-US" sz="3200" b="1" dirty="0" smtClean="0">
                <a:solidFill>
                  <a:srgbClr val="FFFF66"/>
                </a:solidFill>
                <a:cs typeface="Arial" panose="020B0604020202020204" pitchFamily="34" charset="0"/>
              </a:rPr>
              <a:t>)</a:t>
            </a: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buFont typeface="Wingdings" pitchFamily="2" charset="2"/>
              <a:buChar char="Ø"/>
            </a:pPr>
            <a:r>
              <a:rPr lang="en-US" altLang="en-US" sz="3200" b="1" dirty="0" smtClean="0">
                <a:solidFill>
                  <a:srgbClr val="FFFF66"/>
                </a:solidFill>
                <a:cs typeface="Arial" panose="020B0604020202020204" pitchFamily="34" charset="0"/>
              </a:rPr>
              <a:t>intracellular </a:t>
            </a:r>
            <a:r>
              <a:rPr lang="en-US" altLang="en-US" sz="3200" b="1" dirty="0" smtClean="0">
                <a:solidFill>
                  <a:srgbClr val="FFFF66"/>
                </a:solidFill>
                <a:cs typeface="Arial" panose="020B0604020202020204" pitchFamily="34" charset="0"/>
              </a:rPr>
              <a:t>(metabolic).</a:t>
            </a:r>
            <a:endParaRPr lang="en-US" altLang="en-US" sz="3200" dirty="0">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Beam">
  <a:themeElements>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Bea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Beam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Beam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Beam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Beam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Beam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otalTime>1225</TotalTime>
  <Words>1283</Words>
  <Application>Microsoft Office PowerPoint</Application>
  <PresentationFormat>Custom</PresentationFormat>
  <Paragraphs>178</Paragraphs>
  <Slides>42</Slides>
  <Notes>6</Notes>
  <HiddenSlides>1</HiddenSlides>
  <MMClips>0</MMClips>
  <ScaleCrop>false</ScaleCrop>
  <HeadingPairs>
    <vt:vector size="4" baseType="variant">
      <vt:variant>
        <vt:lpstr>Theme</vt:lpstr>
      </vt:variant>
      <vt:variant>
        <vt:i4>2</vt:i4>
      </vt:variant>
      <vt:variant>
        <vt:lpstr>Slide Titles</vt:lpstr>
      </vt:variant>
      <vt:variant>
        <vt:i4>42</vt:i4>
      </vt:variant>
    </vt:vector>
  </HeadingPairs>
  <TitlesOfParts>
    <vt:vector size="44" baseType="lpstr">
      <vt:lpstr>Beam</vt:lpstr>
      <vt:lpstr>Origin</vt:lpstr>
      <vt:lpstr>Slide 1</vt:lpstr>
      <vt:lpstr>Malignant tumors are a large group of over 100 diseases that are biologically very different. Malignant transformation is a process in which a healthy cell becomes a cancer cell through a series of alterations and then their uncontrolled proliferation. The transformation process occurs either spontaneously by random mutation, or by gene rearrangement, or by induction by chemical, physical, or viral carcinogens.</vt:lpstr>
      <vt:lpstr>Slide 3</vt:lpstr>
      <vt:lpstr>Slide 4</vt:lpstr>
      <vt:lpstr>Slide 5</vt:lpstr>
      <vt:lpstr>Slide 6</vt:lpstr>
      <vt:lpstr>What are the nuclear medicine imaging methods?</vt:lpstr>
      <vt:lpstr>Slide 8</vt:lpstr>
      <vt:lpstr>Slide 9</vt:lpstr>
      <vt:lpstr>THERANOSTICS</vt:lpstr>
      <vt:lpstr>Slide 11</vt:lpstr>
      <vt:lpstr>Slide 12</vt:lpstr>
      <vt:lpstr>Slide 13</vt:lpstr>
      <vt:lpstr>Bone Scan Indications</vt:lpstr>
      <vt:lpstr>Slide 15</vt:lpstr>
      <vt:lpstr>Ewing’s Sarcoma    Usually affects young people, that is why we can see growth plates. The primary diagnosis of bone tumor is To determine the local extent and to search for distant metastasis. </vt:lpstr>
      <vt:lpstr>Slide 17</vt:lpstr>
      <vt:lpstr>Slide 18</vt:lpstr>
      <vt:lpstr>Slide 19</vt:lpstr>
      <vt:lpstr>Somatostatin Receptor Imaging</vt:lpstr>
      <vt:lpstr>Slide 21</vt:lpstr>
      <vt:lpstr>SSTR imaging</vt:lpstr>
      <vt:lpstr>Slide 23</vt:lpstr>
      <vt:lpstr>Slide 24</vt:lpstr>
      <vt:lpstr>Slide 25</vt:lpstr>
      <vt:lpstr>Slide 26</vt:lpstr>
      <vt:lpstr>SSTR Staging e.g. before PRRT, evaluation of receptor status, detection of unknown primary tumors (CUP syndrome)</vt:lpstr>
      <vt:lpstr>Re-staging, Follow-up e.g. in patients with rising tumor markers (chromogranin, serotonin, calcitonin, glucagon) for detection of recurrence</vt:lpstr>
      <vt:lpstr>Slide 29</vt:lpstr>
      <vt:lpstr>Slide 30</vt:lpstr>
      <vt:lpstr>Slide 31</vt:lpstr>
      <vt:lpstr>Slide 32</vt:lpstr>
      <vt:lpstr>Slide 33</vt:lpstr>
      <vt:lpstr>Slide 34</vt:lpstr>
      <vt:lpstr>Slide 35</vt:lpstr>
      <vt:lpstr>PROSTATE CANCER</vt:lpstr>
      <vt:lpstr>BREAST CANCER</vt:lpstr>
      <vt:lpstr>Slide 38</vt:lpstr>
      <vt:lpstr>Slide 39</vt:lpstr>
      <vt:lpstr>Slide 40</vt:lpstr>
      <vt:lpstr>Slide 41</vt:lpstr>
      <vt:lpstr>Slide 42</vt:lpstr>
    </vt:vector>
  </TitlesOfParts>
  <Company>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Milovan D. Matovic</dc:creator>
  <cp:lastModifiedBy>Windows User</cp:lastModifiedBy>
  <cp:revision>96</cp:revision>
  <dcterms:created xsi:type="dcterms:W3CDTF">2007-12-08T18:33:37Z</dcterms:created>
  <dcterms:modified xsi:type="dcterms:W3CDTF">2023-09-02T10:09:16Z</dcterms:modified>
</cp:coreProperties>
</file>